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0"/>
  </p:notesMasterIdLst>
  <p:handoutMasterIdLst>
    <p:handoutMasterId r:id="rId21"/>
  </p:handoutMasterIdLst>
  <p:sldIdLst>
    <p:sldId id="516" r:id="rId5"/>
    <p:sldId id="530" r:id="rId6"/>
    <p:sldId id="434" r:id="rId7"/>
    <p:sldId id="523" r:id="rId8"/>
    <p:sldId id="535" r:id="rId9"/>
    <p:sldId id="524" r:id="rId10"/>
    <p:sldId id="531" r:id="rId11"/>
    <p:sldId id="536" r:id="rId12"/>
    <p:sldId id="522" r:id="rId13"/>
    <p:sldId id="518" r:id="rId14"/>
    <p:sldId id="525" r:id="rId15"/>
    <p:sldId id="538" r:id="rId16"/>
    <p:sldId id="511" r:id="rId17"/>
    <p:sldId id="520" r:id="rId18"/>
    <p:sldId id="539" r:id="rId19"/>
  </p:sldIdLst>
  <p:sldSz cx="9144000" cy="6858000" type="screen4x3"/>
  <p:notesSz cx="6805613" cy="9944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Presentation" id="{6C807DBC-8C92-7C42-84D5-1C59FCFB9E44}">
          <p14:sldIdLst/>
        </p14:section>
        <p14:section name="Extra slide elements" id="{66EC97C3-BC0F-9648-AAE8-BA458CD38442}">
          <p14:sldIdLst>
            <p14:sldId id="516"/>
            <p14:sldId id="530"/>
            <p14:sldId id="434"/>
            <p14:sldId id="523"/>
            <p14:sldId id="535"/>
            <p14:sldId id="524"/>
            <p14:sldId id="531"/>
            <p14:sldId id="536"/>
            <p14:sldId id="522"/>
            <p14:sldId id="518"/>
            <p14:sldId id="525"/>
            <p14:sldId id="538"/>
            <p14:sldId id="511"/>
            <p14:sldId id="520"/>
            <p14:sldId id="539"/>
          </p14:sldIdLst>
        </p14:section>
      </p14:sectionLst>
    </p:ext>
    <p:ext uri="{EFAFB233-063F-42B5-8137-9DF3F51BA10A}">
      <p15:sldGuideLst xmlns:p15="http://schemas.microsoft.com/office/powerpoint/2012/main" xmlns="">
        <p15:guide id="1" orient="horz" pos="1204">
          <p15:clr>
            <a:srgbClr val="A4A3A4"/>
          </p15:clr>
        </p15:guide>
        <p15:guide id="2" pos="336">
          <p15:clr>
            <a:srgbClr val="A4A3A4"/>
          </p15:clr>
        </p15:guide>
        <p15:guide id="3" orient="horz" pos="916">
          <p15:clr>
            <a:srgbClr val="A4A3A4"/>
          </p15:clr>
        </p15:guide>
        <p15:guide id="4" orient="horz" pos="477">
          <p15:clr>
            <a:srgbClr val="A4A3A4"/>
          </p15:clr>
        </p15:guide>
        <p15:guide id="5" orient="horz" pos="1054">
          <p15:clr>
            <a:srgbClr val="A4A3A4"/>
          </p15:clr>
        </p15:guide>
        <p15:guide id="6" pos="4932">
          <p15:clr>
            <a:srgbClr val="A4A3A4"/>
          </p15:clr>
        </p15:guide>
        <p15:guide id="7" pos="5232">
          <p15:clr>
            <a:srgbClr val="A4A3A4"/>
          </p15:clr>
        </p15:guide>
        <p15:guide id="8" pos="286">
          <p15:clr>
            <a:srgbClr val="A4A3A4"/>
          </p15:clr>
        </p15:guide>
      </p15:sldGuideLst>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ex Morton" initials="AM" lastIdx="2" clrIdx="0">
    <p:extLst/>
  </p:cmAuthor>
  <p:cmAuthor id="2" name="Ian Biggs" initials="IB" lastIdx="1" clrIdx="1">
    <p:extLst/>
  </p:cmAuthor>
  <p:cmAuthor id="3" name="Cusick, Katie" initials="CK" lastIdx="38" clrIdx="2">
    <p:extLst/>
  </p:cmAuthor>
  <p:cmAuthor id="4" name="Rachel Souter" initials="RS" lastIdx="5" clrIdx="3">
    <p:extLst/>
  </p:cmAuthor>
  <p:cmAuthor id="5" name="Nicholas Duckworth" initials="ND" lastIdx="13" clrIdx="4">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DEF6"/>
    <a:srgbClr val="FF3300"/>
    <a:srgbClr val="005EB8"/>
    <a:srgbClr val="CECEDA"/>
    <a:srgbClr val="F3CEA9"/>
    <a:srgbClr val="FEEFD0"/>
    <a:srgbClr val="F8FDC5"/>
    <a:srgbClr val="D9F9C9"/>
    <a:srgbClr val="003893"/>
    <a:srgbClr val="C5DB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486" autoAdjust="0"/>
    <p:restoredTop sz="79078" autoAdjust="0"/>
  </p:normalViewPr>
  <p:slideViewPr>
    <p:cSldViewPr snapToGrid="0" snapToObjects="1">
      <p:cViewPr>
        <p:scale>
          <a:sx n="90" d="100"/>
          <a:sy n="90" d="100"/>
        </p:scale>
        <p:origin x="-1830" y="-72"/>
      </p:cViewPr>
      <p:guideLst>
        <p:guide orient="horz" pos="1204"/>
        <p:guide orient="horz" pos="916"/>
        <p:guide orient="horz" pos="477"/>
        <p:guide orient="horz" pos="1054"/>
        <p:guide pos="336"/>
        <p:guide pos="4932"/>
        <p:guide pos="5232"/>
        <p:guide pos="286"/>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0"/>
    </p:cViewPr>
  </p:sorterViewPr>
  <p:notesViewPr>
    <p:cSldViewPr snapToGrid="0" snapToObjects="1">
      <p:cViewPr varScale="1">
        <p:scale>
          <a:sx n="60" d="100"/>
          <a:sy n="60" d="100"/>
        </p:scale>
        <p:origin x="3274" y="6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192EA01-89D5-4C14-8E3F-05CF161438E3}"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8F87E800-5E57-44BA-A69B-CA68B9805AC1}">
      <dgm:prSet phldrT="[Text]"/>
      <dgm:spPr/>
      <dgm:t>
        <a:bodyPr/>
        <a:lstStyle/>
        <a:p>
          <a:r>
            <a:rPr lang="en-US" dirty="0"/>
            <a:t>End March 2019</a:t>
          </a:r>
        </a:p>
      </dgm:t>
    </dgm:pt>
    <dgm:pt modelId="{02E99353-A99C-456C-AB35-F017797A8BBC}" type="parTrans" cxnId="{D147E3FE-228A-4AC3-A930-4F226BC44DCC}">
      <dgm:prSet/>
      <dgm:spPr/>
      <dgm:t>
        <a:bodyPr/>
        <a:lstStyle/>
        <a:p>
          <a:endParaRPr lang="en-US"/>
        </a:p>
      </dgm:t>
    </dgm:pt>
    <dgm:pt modelId="{C89ECD3F-746D-46A9-9781-ADAA069BE955}" type="sibTrans" cxnId="{D147E3FE-228A-4AC3-A930-4F226BC44DCC}">
      <dgm:prSet/>
      <dgm:spPr/>
      <dgm:t>
        <a:bodyPr/>
        <a:lstStyle/>
        <a:p>
          <a:endParaRPr lang="en-US"/>
        </a:p>
      </dgm:t>
    </dgm:pt>
    <dgm:pt modelId="{8BFDF154-85C4-47EE-93E3-A24BF7CFAA98}">
      <dgm:prSet phldrT="[Text]"/>
      <dgm:spPr/>
      <dgm:t>
        <a:bodyPr/>
        <a:lstStyle/>
        <a:p>
          <a:r>
            <a:rPr lang="en-US" dirty="0"/>
            <a:t>NHS Digital Extract NWRS data</a:t>
          </a:r>
        </a:p>
      </dgm:t>
    </dgm:pt>
    <dgm:pt modelId="{7FDAA578-7426-4C1D-9A33-4232791E8575}" type="parTrans" cxnId="{25FA28C0-0193-41A7-8BE7-94F26B24C443}">
      <dgm:prSet/>
      <dgm:spPr/>
      <dgm:t>
        <a:bodyPr/>
        <a:lstStyle/>
        <a:p>
          <a:endParaRPr lang="en-US"/>
        </a:p>
      </dgm:t>
    </dgm:pt>
    <dgm:pt modelId="{5FE92D4B-8BD4-4574-9CFA-D1C74888ED41}" type="sibTrans" cxnId="{25FA28C0-0193-41A7-8BE7-94F26B24C443}">
      <dgm:prSet/>
      <dgm:spPr/>
      <dgm:t>
        <a:bodyPr/>
        <a:lstStyle/>
        <a:p>
          <a:endParaRPr lang="en-US"/>
        </a:p>
      </dgm:t>
    </dgm:pt>
    <dgm:pt modelId="{EF692D9A-3EA8-49E0-8A1D-0874803C3964}">
      <dgm:prSet phldrT="[Text]"/>
      <dgm:spPr/>
      <dgm:t>
        <a:bodyPr/>
        <a:lstStyle/>
        <a:p>
          <a:r>
            <a:rPr lang="en-US" dirty="0"/>
            <a:t>Network Contract DES Guidance published</a:t>
          </a:r>
        </a:p>
      </dgm:t>
    </dgm:pt>
    <dgm:pt modelId="{390D0682-6B6A-4894-99EB-CAFE63AC7841}" type="parTrans" cxnId="{9312FEB3-D893-4739-944B-E0574A2240A4}">
      <dgm:prSet/>
      <dgm:spPr/>
      <dgm:t>
        <a:bodyPr/>
        <a:lstStyle/>
        <a:p>
          <a:endParaRPr lang="en-US"/>
        </a:p>
      </dgm:t>
    </dgm:pt>
    <dgm:pt modelId="{7CBF3E5D-AAD8-4398-B246-9C9071567D6F}" type="sibTrans" cxnId="{9312FEB3-D893-4739-944B-E0574A2240A4}">
      <dgm:prSet/>
      <dgm:spPr/>
      <dgm:t>
        <a:bodyPr/>
        <a:lstStyle/>
        <a:p>
          <a:endParaRPr lang="en-US"/>
        </a:p>
      </dgm:t>
    </dgm:pt>
    <dgm:pt modelId="{E8B31EC3-70C9-4044-BF8A-50BF4B4A6BA8}">
      <dgm:prSet phldrT="[Text]"/>
      <dgm:spPr/>
      <dgm:t>
        <a:bodyPr/>
        <a:lstStyle/>
        <a:p>
          <a:r>
            <a:rPr lang="en-US" dirty="0"/>
            <a:t>May 2019</a:t>
          </a:r>
        </a:p>
      </dgm:t>
    </dgm:pt>
    <dgm:pt modelId="{BC242EB0-0356-4A63-8A43-DC4F9DEEED3C}" type="parTrans" cxnId="{DCF1BEAE-CD29-4783-A73C-97E281DF4318}">
      <dgm:prSet/>
      <dgm:spPr/>
      <dgm:t>
        <a:bodyPr/>
        <a:lstStyle/>
        <a:p>
          <a:endParaRPr lang="en-US"/>
        </a:p>
      </dgm:t>
    </dgm:pt>
    <dgm:pt modelId="{6595A767-072C-4084-8A9F-50D2A11C7E58}" type="sibTrans" cxnId="{DCF1BEAE-CD29-4783-A73C-97E281DF4318}">
      <dgm:prSet/>
      <dgm:spPr/>
      <dgm:t>
        <a:bodyPr/>
        <a:lstStyle/>
        <a:p>
          <a:endParaRPr lang="en-US"/>
        </a:p>
      </dgm:t>
    </dgm:pt>
    <dgm:pt modelId="{B67367E3-DA09-4DFA-A6C1-48F87794877F}">
      <dgm:prSet phldrT="[Text]"/>
      <dgm:spPr/>
      <dgm:t>
        <a:bodyPr/>
        <a:lstStyle/>
        <a:p>
          <a:r>
            <a:rPr lang="en-US" dirty="0">
              <a:solidFill>
                <a:schemeClr val="tx1"/>
              </a:solidFill>
            </a:rPr>
            <a:t>NHS England produce and test scheme principles and draft baseline survey</a:t>
          </a:r>
        </a:p>
      </dgm:t>
    </dgm:pt>
    <dgm:pt modelId="{1B24B75F-7CFD-40E9-8A18-DE3EBA9C2295}" type="parTrans" cxnId="{464DCDD1-6913-49EB-A1C2-14ADEE748E4D}">
      <dgm:prSet/>
      <dgm:spPr/>
      <dgm:t>
        <a:bodyPr/>
        <a:lstStyle/>
        <a:p>
          <a:endParaRPr lang="en-US"/>
        </a:p>
      </dgm:t>
    </dgm:pt>
    <dgm:pt modelId="{5C64E276-38DB-4A28-BC08-268E6A73E4B2}" type="sibTrans" cxnId="{464DCDD1-6913-49EB-A1C2-14ADEE748E4D}">
      <dgm:prSet/>
      <dgm:spPr/>
      <dgm:t>
        <a:bodyPr/>
        <a:lstStyle/>
        <a:p>
          <a:endParaRPr lang="en-US"/>
        </a:p>
      </dgm:t>
    </dgm:pt>
    <dgm:pt modelId="{AF22C1DE-E76F-4407-9618-B12D1AB16492}">
      <dgm:prSet phldrT="[Text]"/>
      <dgm:spPr/>
      <dgm:t>
        <a:bodyPr/>
        <a:lstStyle/>
        <a:p>
          <a:r>
            <a:rPr lang="en-US" dirty="0"/>
            <a:t>End May 2019</a:t>
          </a:r>
        </a:p>
      </dgm:t>
    </dgm:pt>
    <dgm:pt modelId="{E6D5CB20-9970-41AA-B533-5E49E308168E}" type="parTrans" cxnId="{3ABFB435-DAF3-498B-BC91-B3F504E7607F}">
      <dgm:prSet/>
      <dgm:spPr/>
      <dgm:t>
        <a:bodyPr/>
        <a:lstStyle/>
        <a:p>
          <a:endParaRPr lang="en-US"/>
        </a:p>
      </dgm:t>
    </dgm:pt>
    <dgm:pt modelId="{05754EA5-D9D0-46D5-885D-112BF56E7706}" type="sibTrans" cxnId="{3ABFB435-DAF3-498B-BC91-B3F504E7607F}">
      <dgm:prSet/>
      <dgm:spPr/>
      <dgm:t>
        <a:bodyPr/>
        <a:lstStyle/>
        <a:p>
          <a:endParaRPr lang="en-US"/>
        </a:p>
      </dgm:t>
    </dgm:pt>
    <dgm:pt modelId="{40F4FD2A-E55C-4CC4-AF28-15213E3891DC}">
      <dgm:prSet phldrT="[Text]"/>
      <dgm:spPr/>
      <dgm:t>
        <a:bodyPr/>
        <a:lstStyle/>
        <a:p>
          <a:r>
            <a:rPr lang="en-US" dirty="0">
              <a:solidFill>
                <a:schemeClr val="tx1"/>
              </a:solidFill>
            </a:rPr>
            <a:t>CCGs discuss PCN </a:t>
          </a:r>
          <a:r>
            <a:rPr lang="en-US">
              <a:solidFill>
                <a:schemeClr val="tx1"/>
              </a:solidFill>
            </a:rPr>
            <a:t>workforce baseline as part </a:t>
          </a:r>
          <a:r>
            <a:rPr lang="en-US" dirty="0">
              <a:solidFill>
                <a:schemeClr val="tx1"/>
              </a:solidFill>
            </a:rPr>
            <a:t>of PCN registration process</a:t>
          </a:r>
        </a:p>
      </dgm:t>
    </dgm:pt>
    <dgm:pt modelId="{7C014551-6329-46C4-86E7-4C590AB3E603}" type="parTrans" cxnId="{611FE525-2DE8-492D-A3DC-400982B12381}">
      <dgm:prSet/>
      <dgm:spPr/>
      <dgm:t>
        <a:bodyPr/>
        <a:lstStyle/>
        <a:p>
          <a:endParaRPr lang="en-US"/>
        </a:p>
      </dgm:t>
    </dgm:pt>
    <dgm:pt modelId="{16104853-89C5-4CBC-85FB-E89E7C3087DA}" type="sibTrans" cxnId="{611FE525-2DE8-492D-A3DC-400982B12381}">
      <dgm:prSet/>
      <dgm:spPr/>
      <dgm:t>
        <a:bodyPr/>
        <a:lstStyle/>
        <a:p>
          <a:endParaRPr lang="en-US"/>
        </a:p>
      </dgm:t>
    </dgm:pt>
    <dgm:pt modelId="{6ABE9BAE-575F-449F-BADC-EFFC5E5F84BE}">
      <dgm:prSet phldrT="[Text]"/>
      <dgm:spPr/>
      <dgm:t>
        <a:bodyPr/>
        <a:lstStyle/>
        <a:p>
          <a:r>
            <a:rPr lang="en-US" dirty="0"/>
            <a:t>CCGs finalise PCN registration</a:t>
          </a:r>
        </a:p>
      </dgm:t>
    </dgm:pt>
    <dgm:pt modelId="{C4DC3704-80A9-49F2-B900-4DFA301F185D}" type="parTrans" cxnId="{87FCF5DF-03C3-4B99-9269-6D0B02F1AE4E}">
      <dgm:prSet/>
      <dgm:spPr/>
      <dgm:t>
        <a:bodyPr/>
        <a:lstStyle/>
        <a:p>
          <a:endParaRPr lang="en-US"/>
        </a:p>
      </dgm:t>
    </dgm:pt>
    <dgm:pt modelId="{ADD44E70-8D0E-4047-AF0C-30DA3FA043BD}" type="sibTrans" cxnId="{87FCF5DF-03C3-4B99-9269-6D0B02F1AE4E}">
      <dgm:prSet/>
      <dgm:spPr/>
      <dgm:t>
        <a:bodyPr/>
        <a:lstStyle/>
        <a:p>
          <a:endParaRPr lang="en-US"/>
        </a:p>
      </dgm:t>
    </dgm:pt>
    <dgm:pt modelId="{7F4FEEF6-D7A3-4436-B790-00742AB9CC5C}">
      <dgm:prSet phldrT="[Text]"/>
      <dgm:spPr/>
      <dgm:t>
        <a:bodyPr/>
        <a:lstStyle/>
        <a:p>
          <a:r>
            <a:rPr lang="en-US" dirty="0"/>
            <a:t>NHS Digital publish 31 March workforce data</a:t>
          </a:r>
        </a:p>
      </dgm:t>
    </dgm:pt>
    <dgm:pt modelId="{14B175E9-4FD8-4A64-8F0E-C22E67AB0752}" type="parTrans" cxnId="{C049FBF9-9BC4-4F9D-92B0-BDFE61714C70}">
      <dgm:prSet/>
      <dgm:spPr/>
      <dgm:t>
        <a:bodyPr/>
        <a:lstStyle/>
        <a:p>
          <a:endParaRPr lang="en-US"/>
        </a:p>
      </dgm:t>
    </dgm:pt>
    <dgm:pt modelId="{69DF7DED-96A3-4A9B-9981-013908361C48}" type="sibTrans" cxnId="{C049FBF9-9BC4-4F9D-92B0-BDFE61714C70}">
      <dgm:prSet/>
      <dgm:spPr/>
      <dgm:t>
        <a:bodyPr/>
        <a:lstStyle/>
        <a:p>
          <a:endParaRPr lang="en-US"/>
        </a:p>
      </dgm:t>
    </dgm:pt>
    <dgm:pt modelId="{9C1B2138-FCB8-4781-869C-A74A1D5F568A}" type="pres">
      <dgm:prSet presAssocID="{A192EA01-89D5-4C14-8E3F-05CF161438E3}" presName="linearFlow" presStyleCnt="0">
        <dgm:presLayoutVars>
          <dgm:dir/>
          <dgm:animLvl val="lvl"/>
          <dgm:resizeHandles val="exact"/>
        </dgm:presLayoutVars>
      </dgm:prSet>
      <dgm:spPr/>
      <dgm:t>
        <a:bodyPr/>
        <a:lstStyle/>
        <a:p>
          <a:endParaRPr lang="en-GB"/>
        </a:p>
      </dgm:t>
    </dgm:pt>
    <dgm:pt modelId="{812EA811-2BE6-4136-810E-BDD4A032EAB3}" type="pres">
      <dgm:prSet presAssocID="{8F87E800-5E57-44BA-A69B-CA68B9805AC1}" presName="composite" presStyleCnt="0"/>
      <dgm:spPr/>
    </dgm:pt>
    <dgm:pt modelId="{E344F32F-C027-4E94-B387-9254FD043FC5}" type="pres">
      <dgm:prSet presAssocID="{8F87E800-5E57-44BA-A69B-CA68B9805AC1}" presName="parentText" presStyleLbl="alignNode1" presStyleIdx="0" presStyleCnt="3">
        <dgm:presLayoutVars>
          <dgm:chMax val="1"/>
          <dgm:bulletEnabled val="1"/>
        </dgm:presLayoutVars>
      </dgm:prSet>
      <dgm:spPr/>
      <dgm:t>
        <a:bodyPr/>
        <a:lstStyle/>
        <a:p>
          <a:endParaRPr lang="en-GB"/>
        </a:p>
      </dgm:t>
    </dgm:pt>
    <dgm:pt modelId="{256173D3-72EF-4075-BC10-905A9C734884}" type="pres">
      <dgm:prSet presAssocID="{8F87E800-5E57-44BA-A69B-CA68B9805AC1}" presName="descendantText" presStyleLbl="alignAcc1" presStyleIdx="0" presStyleCnt="3">
        <dgm:presLayoutVars>
          <dgm:bulletEnabled val="1"/>
        </dgm:presLayoutVars>
      </dgm:prSet>
      <dgm:spPr/>
      <dgm:t>
        <a:bodyPr/>
        <a:lstStyle/>
        <a:p>
          <a:endParaRPr lang="en-GB"/>
        </a:p>
      </dgm:t>
    </dgm:pt>
    <dgm:pt modelId="{13023C8F-5C04-4342-829C-65D226483929}" type="pres">
      <dgm:prSet presAssocID="{C89ECD3F-746D-46A9-9781-ADAA069BE955}" presName="sp" presStyleCnt="0"/>
      <dgm:spPr/>
    </dgm:pt>
    <dgm:pt modelId="{0F91AC7B-962C-4B99-8018-65C080F651AE}" type="pres">
      <dgm:prSet presAssocID="{E8B31EC3-70C9-4044-BF8A-50BF4B4A6BA8}" presName="composite" presStyleCnt="0"/>
      <dgm:spPr/>
    </dgm:pt>
    <dgm:pt modelId="{0AB57EE4-A533-4F49-B3A2-78F1EEC8CDA2}" type="pres">
      <dgm:prSet presAssocID="{E8B31EC3-70C9-4044-BF8A-50BF4B4A6BA8}" presName="parentText" presStyleLbl="alignNode1" presStyleIdx="1" presStyleCnt="3">
        <dgm:presLayoutVars>
          <dgm:chMax val="1"/>
          <dgm:bulletEnabled val="1"/>
        </dgm:presLayoutVars>
      </dgm:prSet>
      <dgm:spPr/>
      <dgm:t>
        <a:bodyPr/>
        <a:lstStyle/>
        <a:p>
          <a:endParaRPr lang="en-GB"/>
        </a:p>
      </dgm:t>
    </dgm:pt>
    <dgm:pt modelId="{7A95A06E-1FC5-4D54-B4DE-7170E3B1B9D4}" type="pres">
      <dgm:prSet presAssocID="{E8B31EC3-70C9-4044-BF8A-50BF4B4A6BA8}" presName="descendantText" presStyleLbl="alignAcc1" presStyleIdx="1" presStyleCnt="3">
        <dgm:presLayoutVars>
          <dgm:bulletEnabled val="1"/>
        </dgm:presLayoutVars>
      </dgm:prSet>
      <dgm:spPr/>
      <dgm:t>
        <a:bodyPr/>
        <a:lstStyle/>
        <a:p>
          <a:endParaRPr lang="en-GB"/>
        </a:p>
      </dgm:t>
    </dgm:pt>
    <dgm:pt modelId="{06D05F8D-32C6-46B0-91F9-89DDF06E32C6}" type="pres">
      <dgm:prSet presAssocID="{6595A767-072C-4084-8A9F-50D2A11C7E58}" presName="sp" presStyleCnt="0"/>
      <dgm:spPr/>
    </dgm:pt>
    <dgm:pt modelId="{4CC5EF7B-CA4F-4163-B6D1-E0C63DCC512B}" type="pres">
      <dgm:prSet presAssocID="{AF22C1DE-E76F-4407-9618-B12D1AB16492}" presName="composite" presStyleCnt="0"/>
      <dgm:spPr/>
    </dgm:pt>
    <dgm:pt modelId="{21BBEDB3-4212-4576-B372-8754DBA0FA0D}" type="pres">
      <dgm:prSet presAssocID="{AF22C1DE-E76F-4407-9618-B12D1AB16492}" presName="parentText" presStyleLbl="alignNode1" presStyleIdx="2" presStyleCnt="3">
        <dgm:presLayoutVars>
          <dgm:chMax val="1"/>
          <dgm:bulletEnabled val="1"/>
        </dgm:presLayoutVars>
      </dgm:prSet>
      <dgm:spPr/>
      <dgm:t>
        <a:bodyPr/>
        <a:lstStyle/>
        <a:p>
          <a:endParaRPr lang="en-GB"/>
        </a:p>
      </dgm:t>
    </dgm:pt>
    <dgm:pt modelId="{AD2F3105-3CEF-4928-BC29-48AB64006427}" type="pres">
      <dgm:prSet presAssocID="{AF22C1DE-E76F-4407-9618-B12D1AB16492}" presName="descendantText" presStyleLbl="alignAcc1" presStyleIdx="2" presStyleCnt="3">
        <dgm:presLayoutVars>
          <dgm:bulletEnabled val="1"/>
        </dgm:presLayoutVars>
      </dgm:prSet>
      <dgm:spPr/>
      <dgm:t>
        <a:bodyPr/>
        <a:lstStyle/>
        <a:p>
          <a:endParaRPr lang="en-GB"/>
        </a:p>
      </dgm:t>
    </dgm:pt>
  </dgm:ptLst>
  <dgm:cxnLst>
    <dgm:cxn modelId="{611FE525-2DE8-492D-A3DC-400982B12381}" srcId="{AF22C1DE-E76F-4407-9618-B12D1AB16492}" destId="{40F4FD2A-E55C-4CC4-AF28-15213E3891DC}" srcOrd="2" destOrd="0" parTransId="{7C014551-6329-46C4-86E7-4C590AB3E603}" sibTransId="{16104853-89C5-4CBC-85FB-E89E7C3087DA}"/>
    <dgm:cxn modelId="{E794476F-7129-4F50-BB17-6C1B54417A98}" type="presOf" srcId="{7F4FEEF6-D7A3-4436-B790-00742AB9CC5C}" destId="{AD2F3105-3CEF-4928-BC29-48AB64006427}" srcOrd="0" destOrd="1" presId="urn:microsoft.com/office/officeart/2005/8/layout/chevron2"/>
    <dgm:cxn modelId="{D147E3FE-228A-4AC3-A930-4F226BC44DCC}" srcId="{A192EA01-89D5-4C14-8E3F-05CF161438E3}" destId="{8F87E800-5E57-44BA-A69B-CA68B9805AC1}" srcOrd="0" destOrd="0" parTransId="{02E99353-A99C-456C-AB35-F017797A8BBC}" sibTransId="{C89ECD3F-746D-46A9-9781-ADAA069BE955}"/>
    <dgm:cxn modelId="{87FCF5DF-03C3-4B99-9269-6D0B02F1AE4E}" srcId="{AF22C1DE-E76F-4407-9618-B12D1AB16492}" destId="{6ABE9BAE-575F-449F-BADC-EFFC5E5F84BE}" srcOrd="0" destOrd="0" parTransId="{C4DC3704-80A9-49F2-B900-4DFA301F185D}" sibTransId="{ADD44E70-8D0E-4047-AF0C-30DA3FA043BD}"/>
    <dgm:cxn modelId="{73C1E812-7BF3-4748-B829-A616600EB731}" type="presOf" srcId="{E8B31EC3-70C9-4044-BF8A-50BF4B4A6BA8}" destId="{0AB57EE4-A533-4F49-B3A2-78F1EEC8CDA2}" srcOrd="0" destOrd="0" presId="urn:microsoft.com/office/officeart/2005/8/layout/chevron2"/>
    <dgm:cxn modelId="{C049FBF9-9BC4-4F9D-92B0-BDFE61714C70}" srcId="{AF22C1DE-E76F-4407-9618-B12D1AB16492}" destId="{7F4FEEF6-D7A3-4436-B790-00742AB9CC5C}" srcOrd="1" destOrd="0" parTransId="{14B175E9-4FD8-4A64-8F0E-C22E67AB0752}" sibTransId="{69DF7DED-96A3-4A9B-9981-013908361C48}"/>
    <dgm:cxn modelId="{59E89202-EE06-4FFD-B23E-B11286D70A57}" type="presOf" srcId="{8F87E800-5E57-44BA-A69B-CA68B9805AC1}" destId="{E344F32F-C027-4E94-B387-9254FD043FC5}" srcOrd="0" destOrd="0" presId="urn:microsoft.com/office/officeart/2005/8/layout/chevron2"/>
    <dgm:cxn modelId="{D13E1CA6-425A-4892-A760-A448B41514CD}" type="presOf" srcId="{40F4FD2A-E55C-4CC4-AF28-15213E3891DC}" destId="{AD2F3105-3CEF-4928-BC29-48AB64006427}" srcOrd="0" destOrd="2" presId="urn:microsoft.com/office/officeart/2005/8/layout/chevron2"/>
    <dgm:cxn modelId="{A1839965-8337-4EBA-833C-317E4F28E0D7}" type="presOf" srcId="{6ABE9BAE-575F-449F-BADC-EFFC5E5F84BE}" destId="{AD2F3105-3CEF-4928-BC29-48AB64006427}" srcOrd="0" destOrd="0" presId="urn:microsoft.com/office/officeart/2005/8/layout/chevron2"/>
    <dgm:cxn modelId="{464DCDD1-6913-49EB-A1C2-14ADEE748E4D}" srcId="{E8B31EC3-70C9-4044-BF8A-50BF4B4A6BA8}" destId="{B67367E3-DA09-4DFA-A6C1-48F87794877F}" srcOrd="0" destOrd="0" parTransId="{1B24B75F-7CFD-40E9-8A18-DE3EBA9C2295}" sibTransId="{5C64E276-38DB-4A28-BC08-268E6A73E4B2}"/>
    <dgm:cxn modelId="{45A005F5-D0CD-4676-8C67-A0629944E63A}" type="presOf" srcId="{EF692D9A-3EA8-49E0-8A1D-0874803C3964}" destId="{256173D3-72EF-4075-BC10-905A9C734884}" srcOrd="0" destOrd="1" presId="urn:microsoft.com/office/officeart/2005/8/layout/chevron2"/>
    <dgm:cxn modelId="{BF164811-911D-4A17-9963-88F26D5B39EB}" type="presOf" srcId="{B67367E3-DA09-4DFA-A6C1-48F87794877F}" destId="{7A95A06E-1FC5-4D54-B4DE-7170E3B1B9D4}" srcOrd="0" destOrd="0" presId="urn:microsoft.com/office/officeart/2005/8/layout/chevron2"/>
    <dgm:cxn modelId="{EB6B782B-FBE5-4FDC-99B5-BC5A1EF70F75}" type="presOf" srcId="{AF22C1DE-E76F-4407-9618-B12D1AB16492}" destId="{21BBEDB3-4212-4576-B372-8754DBA0FA0D}" srcOrd="0" destOrd="0" presId="urn:microsoft.com/office/officeart/2005/8/layout/chevron2"/>
    <dgm:cxn modelId="{9312FEB3-D893-4739-944B-E0574A2240A4}" srcId="{8F87E800-5E57-44BA-A69B-CA68B9805AC1}" destId="{EF692D9A-3EA8-49E0-8A1D-0874803C3964}" srcOrd="1" destOrd="0" parTransId="{390D0682-6B6A-4894-99EB-CAFE63AC7841}" sibTransId="{7CBF3E5D-AAD8-4398-B246-9C9071567D6F}"/>
    <dgm:cxn modelId="{DCF1BEAE-CD29-4783-A73C-97E281DF4318}" srcId="{A192EA01-89D5-4C14-8E3F-05CF161438E3}" destId="{E8B31EC3-70C9-4044-BF8A-50BF4B4A6BA8}" srcOrd="1" destOrd="0" parTransId="{BC242EB0-0356-4A63-8A43-DC4F9DEEED3C}" sibTransId="{6595A767-072C-4084-8A9F-50D2A11C7E58}"/>
    <dgm:cxn modelId="{1BD910E3-CBB3-4EF0-8D6D-109BC939A04E}" type="presOf" srcId="{A192EA01-89D5-4C14-8E3F-05CF161438E3}" destId="{9C1B2138-FCB8-4781-869C-A74A1D5F568A}" srcOrd="0" destOrd="0" presId="urn:microsoft.com/office/officeart/2005/8/layout/chevron2"/>
    <dgm:cxn modelId="{3ABFB435-DAF3-498B-BC91-B3F504E7607F}" srcId="{A192EA01-89D5-4C14-8E3F-05CF161438E3}" destId="{AF22C1DE-E76F-4407-9618-B12D1AB16492}" srcOrd="2" destOrd="0" parTransId="{E6D5CB20-9970-41AA-B533-5E49E308168E}" sibTransId="{05754EA5-D9D0-46D5-885D-112BF56E7706}"/>
    <dgm:cxn modelId="{C556253A-222E-44E5-945C-10B21A739AC4}" type="presOf" srcId="{8BFDF154-85C4-47EE-93E3-A24BF7CFAA98}" destId="{256173D3-72EF-4075-BC10-905A9C734884}" srcOrd="0" destOrd="0" presId="urn:microsoft.com/office/officeart/2005/8/layout/chevron2"/>
    <dgm:cxn modelId="{25FA28C0-0193-41A7-8BE7-94F26B24C443}" srcId="{8F87E800-5E57-44BA-A69B-CA68B9805AC1}" destId="{8BFDF154-85C4-47EE-93E3-A24BF7CFAA98}" srcOrd="0" destOrd="0" parTransId="{7FDAA578-7426-4C1D-9A33-4232791E8575}" sibTransId="{5FE92D4B-8BD4-4574-9CFA-D1C74888ED41}"/>
    <dgm:cxn modelId="{047E1709-1A2A-46C2-9688-C16602E8D2EC}" type="presParOf" srcId="{9C1B2138-FCB8-4781-869C-A74A1D5F568A}" destId="{812EA811-2BE6-4136-810E-BDD4A032EAB3}" srcOrd="0" destOrd="0" presId="urn:microsoft.com/office/officeart/2005/8/layout/chevron2"/>
    <dgm:cxn modelId="{53C1599A-BC4B-40D5-9DE8-3E0B6AC5A90A}" type="presParOf" srcId="{812EA811-2BE6-4136-810E-BDD4A032EAB3}" destId="{E344F32F-C027-4E94-B387-9254FD043FC5}" srcOrd="0" destOrd="0" presId="urn:microsoft.com/office/officeart/2005/8/layout/chevron2"/>
    <dgm:cxn modelId="{7DDB9E0C-43CE-41AE-B5F7-015E10D61968}" type="presParOf" srcId="{812EA811-2BE6-4136-810E-BDD4A032EAB3}" destId="{256173D3-72EF-4075-BC10-905A9C734884}" srcOrd="1" destOrd="0" presId="urn:microsoft.com/office/officeart/2005/8/layout/chevron2"/>
    <dgm:cxn modelId="{EED70CAB-E106-49AE-848E-470FB96630EA}" type="presParOf" srcId="{9C1B2138-FCB8-4781-869C-A74A1D5F568A}" destId="{13023C8F-5C04-4342-829C-65D226483929}" srcOrd="1" destOrd="0" presId="urn:microsoft.com/office/officeart/2005/8/layout/chevron2"/>
    <dgm:cxn modelId="{0CE1ED87-3BBB-4AAC-B2AB-B385890B94E4}" type="presParOf" srcId="{9C1B2138-FCB8-4781-869C-A74A1D5F568A}" destId="{0F91AC7B-962C-4B99-8018-65C080F651AE}" srcOrd="2" destOrd="0" presId="urn:microsoft.com/office/officeart/2005/8/layout/chevron2"/>
    <dgm:cxn modelId="{0DB04DF1-7134-441F-A152-63D4AA27D9BA}" type="presParOf" srcId="{0F91AC7B-962C-4B99-8018-65C080F651AE}" destId="{0AB57EE4-A533-4F49-B3A2-78F1EEC8CDA2}" srcOrd="0" destOrd="0" presId="urn:microsoft.com/office/officeart/2005/8/layout/chevron2"/>
    <dgm:cxn modelId="{A81F0086-10F0-4374-88D6-6D629E1C9260}" type="presParOf" srcId="{0F91AC7B-962C-4B99-8018-65C080F651AE}" destId="{7A95A06E-1FC5-4D54-B4DE-7170E3B1B9D4}" srcOrd="1" destOrd="0" presId="urn:microsoft.com/office/officeart/2005/8/layout/chevron2"/>
    <dgm:cxn modelId="{3C6AC772-5C37-4839-B314-0801B3A08AC7}" type="presParOf" srcId="{9C1B2138-FCB8-4781-869C-A74A1D5F568A}" destId="{06D05F8D-32C6-46B0-91F9-89DDF06E32C6}" srcOrd="3" destOrd="0" presId="urn:microsoft.com/office/officeart/2005/8/layout/chevron2"/>
    <dgm:cxn modelId="{5500B40E-2572-4F77-97D3-36BC5ABF08D1}" type="presParOf" srcId="{9C1B2138-FCB8-4781-869C-A74A1D5F568A}" destId="{4CC5EF7B-CA4F-4163-B6D1-E0C63DCC512B}" srcOrd="4" destOrd="0" presId="urn:microsoft.com/office/officeart/2005/8/layout/chevron2"/>
    <dgm:cxn modelId="{341BC985-5673-4E9C-8A64-FA6FBE1338F5}" type="presParOf" srcId="{4CC5EF7B-CA4F-4163-B6D1-E0C63DCC512B}" destId="{21BBEDB3-4212-4576-B372-8754DBA0FA0D}" srcOrd="0" destOrd="0" presId="urn:microsoft.com/office/officeart/2005/8/layout/chevron2"/>
    <dgm:cxn modelId="{05A85B44-8BEC-4412-A425-CB1FD23295F6}" type="presParOf" srcId="{4CC5EF7B-CA4F-4163-B6D1-E0C63DCC512B}" destId="{AD2F3105-3CEF-4928-BC29-48AB64006427}"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192EA01-89D5-4C14-8E3F-05CF161438E3}"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8F87E800-5E57-44BA-A69B-CA68B9805AC1}">
      <dgm:prSet phldrT="[Text]"/>
      <dgm:spPr/>
      <dgm:t>
        <a:bodyPr/>
        <a:lstStyle/>
        <a:p>
          <a:r>
            <a:rPr lang="en-US" dirty="0"/>
            <a:t>June 2019</a:t>
          </a:r>
        </a:p>
      </dgm:t>
    </dgm:pt>
    <dgm:pt modelId="{02E99353-A99C-456C-AB35-F017797A8BBC}" type="parTrans" cxnId="{D147E3FE-228A-4AC3-A930-4F226BC44DCC}">
      <dgm:prSet/>
      <dgm:spPr/>
      <dgm:t>
        <a:bodyPr/>
        <a:lstStyle/>
        <a:p>
          <a:endParaRPr lang="en-US"/>
        </a:p>
      </dgm:t>
    </dgm:pt>
    <dgm:pt modelId="{C89ECD3F-746D-46A9-9781-ADAA069BE955}" type="sibTrans" cxnId="{D147E3FE-228A-4AC3-A930-4F226BC44DCC}">
      <dgm:prSet/>
      <dgm:spPr/>
      <dgm:t>
        <a:bodyPr/>
        <a:lstStyle/>
        <a:p>
          <a:endParaRPr lang="en-US"/>
        </a:p>
      </dgm:t>
    </dgm:pt>
    <dgm:pt modelId="{E8B31EC3-70C9-4044-BF8A-50BF4B4A6BA8}">
      <dgm:prSet phldrT="[Text]"/>
      <dgm:spPr/>
      <dgm:t>
        <a:bodyPr/>
        <a:lstStyle/>
        <a:p>
          <a:r>
            <a:rPr lang="en-US" dirty="0"/>
            <a:t>1 July 2019</a:t>
          </a:r>
        </a:p>
      </dgm:t>
    </dgm:pt>
    <dgm:pt modelId="{BC242EB0-0356-4A63-8A43-DC4F9DEEED3C}" type="parTrans" cxnId="{DCF1BEAE-CD29-4783-A73C-97E281DF4318}">
      <dgm:prSet/>
      <dgm:spPr/>
      <dgm:t>
        <a:bodyPr/>
        <a:lstStyle/>
        <a:p>
          <a:endParaRPr lang="en-US"/>
        </a:p>
      </dgm:t>
    </dgm:pt>
    <dgm:pt modelId="{6595A767-072C-4084-8A9F-50D2A11C7E58}" type="sibTrans" cxnId="{DCF1BEAE-CD29-4783-A73C-97E281DF4318}">
      <dgm:prSet/>
      <dgm:spPr/>
      <dgm:t>
        <a:bodyPr/>
        <a:lstStyle/>
        <a:p>
          <a:endParaRPr lang="en-US"/>
        </a:p>
      </dgm:t>
    </dgm:pt>
    <dgm:pt modelId="{B67367E3-DA09-4DFA-A6C1-48F87794877F}">
      <dgm:prSet phldrT="[Text]" custT="1"/>
      <dgm:spPr/>
      <dgm:t>
        <a:bodyPr/>
        <a:lstStyle/>
        <a:p>
          <a:r>
            <a:rPr lang="en-US" sz="1200" dirty="0"/>
            <a:t>Application open for PCNs to </a:t>
          </a:r>
          <a:r>
            <a:rPr lang="en-US" sz="1200" dirty="0">
              <a:solidFill>
                <a:schemeClr val="tx1"/>
              </a:solidFill>
            </a:rPr>
            <a:t>apply to CCGs for reimbursement, including transferring clinical pharmacists from existing national schemes.</a:t>
          </a:r>
        </a:p>
      </dgm:t>
    </dgm:pt>
    <dgm:pt modelId="{1B24B75F-7CFD-40E9-8A18-DE3EBA9C2295}" type="parTrans" cxnId="{464DCDD1-6913-49EB-A1C2-14ADEE748E4D}">
      <dgm:prSet/>
      <dgm:spPr/>
      <dgm:t>
        <a:bodyPr/>
        <a:lstStyle/>
        <a:p>
          <a:endParaRPr lang="en-US"/>
        </a:p>
      </dgm:t>
    </dgm:pt>
    <dgm:pt modelId="{5C64E276-38DB-4A28-BC08-268E6A73E4B2}" type="sibTrans" cxnId="{464DCDD1-6913-49EB-A1C2-14ADEE748E4D}">
      <dgm:prSet/>
      <dgm:spPr/>
      <dgm:t>
        <a:bodyPr/>
        <a:lstStyle/>
        <a:p>
          <a:endParaRPr lang="en-US"/>
        </a:p>
      </dgm:t>
    </dgm:pt>
    <dgm:pt modelId="{85F73C3D-D99C-4FD0-B800-7C46C2442730}">
      <dgm:prSet phldrT="[Text]" custT="1"/>
      <dgm:spPr/>
      <dgm:t>
        <a:bodyPr/>
        <a:lstStyle/>
        <a:p>
          <a:r>
            <a:rPr lang="en-US" sz="1200" dirty="0">
              <a:solidFill>
                <a:schemeClr val="tx1"/>
              </a:solidFill>
            </a:rPr>
            <a:t>CCGs assess reimbursement </a:t>
          </a:r>
          <a:r>
            <a:rPr lang="en-US" sz="1200" dirty="0"/>
            <a:t>applications against PCN baseline</a:t>
          </a:r>
        </a:p>
      </dgm:t>
    </dgm:pt>
    <dgm:pt modelId="{174A6DE6-8F3C-4207-AE4C-3DD6175DCEE1}" type="parTrans" cxnId="{2F79E6C1-613F-4F43-BD55-44BFCEC26577}">
      <dgm:prSet/>
      <dgm:spPr/>
      <dgm:t>
        <a:bodyPr/>
        <a:lstStyle/>
        <a:p>
          <a:endParaRPr lang="en-US"/>
        </a:p>
      </dgm:t>
    </dgm:pt>
    <dgm:pt modelId="{A4F911FC-CEEF-43C7-8861-C5017AD985D9}" type="sibTrans" cxnId="{2F79E6C1-613F-4F43-BD55-44BFCEC26577}">
      <dgm:prSet/>
      <dgm:spPr/>
      <dgm:t>
        <a:bodyPr/>
        <a:lstStyle/>
        <a:p>
          <a:endParaRPr lang="en-US"/>
        </a:p>
      </dgm:t>
    </dgm:pt>
    <dgm:pt modelId="{AF22C1DE-E76F-4407-9618-B12D1AB16492}">
      <dgm:prSet phldrT="[Text]"/>
      <dgm:spPr/>
      <dgm:t>
        <a:bodyPr/>
        <a:lstStyle/>
        <a:p>
          <a:r>
            <a:rPr lang="en-US" dirty="0"/>
            <a:t>End Dec 2019</a:t>
          </a:r>
        </a:p>
      </dgm:t>
    </dgm:pt>
    <dgm:pt modelId="{E6D5CB20-9970-41AA-B533-5E49E308168E}" type="parTrans" cxnId="{3ABFB435-DAF3-498B-BC91-B3F504E7607F}">
      <dgm:prSet/>
      <dgm:spPr/>
      <dgm:t>
        <a:bodyPr/>
        <a:lstStyle/>
        <a:p>
          <a:endParaRPr lang="en-US"/>
        </a:p>
      </dgm:t>
    </dgm:pt>
    <dgm:pt modelId="{05754EA5-D9D0-46D5-885D-112BF56E7706}" type="sibTrans" cxnId="{3ABFB435-DAF3-498B-BC91-B3F504E7607F}">
      <dgm:prSet/>
      <dgm:spPr/>
      <dgm:t>
        <a:bodyPr/>
        <a:lstStyle/>
        <a:p>
          <a:endParaRPr lang="en-US"/>
        </a:p>
      </dgm:t>
    </dgm:pt>
    <dgm:pt modelId="{40F4FD2A-E55C-4CC4-AF28-15213E3891DC}">
      <dgm:prSet phldrT="[Text]" custT="1"/>
      <dgm:spPr/>
      <dgm:t>
        <a:bodyPr/>
        <a:lstStyle/>
        <a:p>
          <a:r>
            <a:rPr lang="en-US" sz="1200" dirty="0"/>
            <a:t>CCGs submit updated workforce tables </a:t>
          </a:r>
        </a:p>
      </dgm:t>
    </dgm:pt>
    <dgm:pt modelId="{7C014551-6329-46C4-86E7-4C590AB3E603}" type="parTrans" cxnId="{611FE525-2DE8-492D-A3DC-400982B12381}">
      <dgm:prSet/>
      <dgm:spPr/>
      <dgm:t>
        <a:bodyPr/>
        <a:lstStyle/>
        <a:p>
          <a:endParaRPr lang="en-US"/>
        </a:p>
      </dgm:t>
    </dgm:pt>
    <dgm:pt modelId="{16104853-89C5-4CBC-85FB-E89E7C3087DA}" type="sibTrans" cxnId="{611FE525-2DE8-492D-A3DC-400982B12381}">
      <dgm:prSet/>
      <dgm:spPr/>
      <dgm:t>
        <a:bodyPr/>
        <a:lstStyle/>
        <a:p>
          <a:endParaRPr lang="en-US"/>
        </a:p>
      </dgm:t>
    </dgm:pt>
    <dgm:pt modelId="{1178BC5C-6E96-44FD-8426-A6378A6C3C8C}">
      <dgm:prSet phldrT="[Text]" custT="1"/>
      <dgm:spPr/>
      <dgm:t>
        <a:bodyPr/>
        <a:lstStyle/>
        <a:p>
          <a:pPr>
            <a:buNone/>
          </a:pPr>
          <a:r>
            <a:rPr lang="en-US" sz="1200" dirty="0"/>
            <a:t>FIRST SUBMISSION</a:t>
          </a:r>
        </a:p>
      </dgm:t>
    </dgm:pt>
    <dgm:pt modelId="{4EAEF1FA-3B56-46A3-9730-6CC97A606F2E}" type="parTrans" cxnId="{8F1C9FF5-7E27-47EB-8657-0E5E05FD2DB4}">
      <dgm:prSet/>
      <dgm:spPr/>
      <dgm:t>
        <a:bodyPr/>
        <a:lstStyle/>
        <a:p>
          <a:endParaRPr lang="en-US"/>
        </a:p>
      </dgm:t>
    </dgm:pt>
    <dgm:pt modelId="{1669D09B-5517-446C-A5B0-82D1530892BC}" type="sibTrans" cxnId="{8F1C9FF5-7E27-47EB-8657-0E5E05FD2DB4}">
      <dgm:prSet/>
      <dgm:spPr/>
      <dgm:t>
        <a:bodyPr/>
        <a:lstStyle/>
        <a:p>
          <a:endParaRPr lang="en-US"/>
        </a:p>
      </dgm:t>
    </dgm:pt>
    <dgm:pt modelId="{16CF19D8-D269-4803-8D79-7976E58F26F8}">
      <dgm:prSet phldrT="[Text]" custT="1"/>
      <dgm:spPr/>
      <dgm:t>
        <a:bodyPr/>
        <a:lstStyle/>
        <a:p>
          <a:r>
            <a:rPr lang="en-US" sz="1200" dirty="0"/>
            <a:t>NHS England circulate baseline reporting template (early June)</a:t>
          </a:r>
          <a:endParaRPr lang="en-US" sz="1200" dirty="0">
            <a:solidFill>
              <a:schemeClr val="tx1"/>
            </a:solidFill>
          </a:endParaRPr>
        </a:p>
      </dgm:t>
    </dgm:pt>
    <dgm:pt modelId="{258ADF8F-C0C4-441A-AAE4-5238260ACCB4}" type="parTrans" cxnId="{A6D99ED4-B6B9-4B74-864D-C6499DBB1C97}">
      <dgm:prSet/>
      <dgm:spPr/>
      <dgm:t>
        <a:bodyPr/>
        <a:lstStyle/>
        <a:p>
          <a:endParaRPr lang="en-GB"/>
        </a:p>
      </dgm:t>
    </dgm:pt>
    <dgm:pt modelId="{CA7F628A-6B7F-4F6F-BADC-19C7A72C2DA1}" type="sibTrans" cxnId="{A6D99ED4-B6B9-4B74-864D-C6499DBB1C97}">
      <dgm:prSet/>
      <dgm:spPr/>
      <dgm:t>
        <a:bodyPr/>
        <a:lstStyle/>
        <a:p>
          <a:endParaRPr lang="en-GB"/>
        </a:p>
      </dgm:t>
    </dgm:pt>
    <dgm:pt modelId="{F7EB414C-4908-4E00-919C-BC3E078AA5C6}">
      <dgm:prSet phldrT="[Text]" custT="1"/>
      <dgm:spPr/>
      <dgm:t>
        <a:bodyPr/>
        <a:lstStyle/>
        <a:p>
          <a:r>
            <a:rPr lang="en-US" sz="1200" dirty="0">
              <a:solidFill>
                <a:schemeClr val="tx1"/>
              </a:solidFill>
            </a:rPr>
            <a:t>CCGs submit PCN and CCG workforce baseline template returns to Regions (28 June</a:t>
          </a:r>
          <a:r>
            <a:rPr lang="en-US" sz="1000" dirty="0">
              <a:solidFill>
                <a:schemeClr val="tx1"/>
              </a:solidFill>
            </a:rPr>
            <a:t>)</a:t>
          </a:r>
        </a:p>
      </dgm:t>
    </dgm:pt>
    <dgm:pt modelId="{A645A2E2-653D-4104-9088-1370C4D4AFF1}" type="parTrans" cxnId="{8F026013-8B92-4738-845A-B5D7FBFB2798}">
      <dgm:prSet/>
      <dgm:spPr/>
      <dgm:t>
        <a:bodyPr/>
        <a:lstStyle/>
        <a:p>
          <a:endParaRPr lang="en-GB"/>
        </a:p>
      </dgm:t>
    </dgm:pt>
    <dgm:pt modelId="{05959F9F-4415-4136-9BAE-3155A1B2135E}" type="sibTrans" cxnId="{8F026013-8B92-4738-845A-B5D7FBFB2798}">
      <dgm:prSet/>
      <dgm:spPr/>
      <dgm:t>
        <a:bodyPr/>
        <a:lstStyle/>
        <a:p>
          <a:endParaRPr lang="en-GB"/>
        </a:p>
      </dgm:t>
    </dgm:pt>
    <dgm:pt modelId="{4247BA1B-98B9-45DF-B980-403762F7CC17}">
      <dgm:prSet phldrT="[Text]" custT="1"/>
      <dgm:spPr/>
      <dgm:t>
        <a:bodyPr/>
        <a:lstStyle/>
        <a:p>
          <a:r>
            <a:rPr lang="en-GB" sz="1200" dirty="0"/>
            <a:t>Regions review and return to NHSE mailbox (5 July)</a:t>
          </a:r>
          <a:endParaRPr lang="en-US" sz="1200" dirty="0">
            <a:solidFill>
              <a:schemeClr val="tx1"/>
            </a:solidFill>
          </a:endParaRPr>
        </a:p>
      </dgm:t>
    </dgm:pt>
    <dgm:pt modelId="{D240EA7B-1404-45EA-8D3B-BCBCF6088032}" type="parTrans" cxnId="{660E305F-8010-4A2F-8E16-4BC391F51074}">
      <dgm:prSet/>
      <dgm:spPr/>
      <dgm:t>
        <a:bodyPr/>
        <a:lstStyle/>
        <a:p>
          <a:endParaRPr lang="en-GB"/>
        </a:p>
      </dgm:t>
    </dgm:pt>
    <dgm:pt modelId="{A9DC019D-971E-4DEE-B7A7-4CD29AA80B21}" type="sibTrans" cxnId="{660E305F-8010-4A2F-8E16-4BC391F51074}">
      <dgm:prSet/>
      <dgm:spPr/>
      <dgm:t>
        <a:bodyPr/>
        <a:lstStyle/>
        <a:p>
          <a:endParaRPr lang="en-GB"/>
        </a:p>
      </dgm:t>
    </dgm:pt>
    <dgm:pt modelId="{9C1B2138-FCB8-4781-869C-A74A1D5F568A}" type="pres">
      <dgm:prSet presAssocID="{A192EA01-89D5-4C14-8E3F-05CF161438E3}" presName="linearFlow" presStyleCnt="0">
        <dgm:presLayoutVars>
          <dgm:dir/>
          <dgm:animLvl val="lvl"/>
          <dgm:resizeHandles val="exact"/>
        </dgm:presLayoutVars>
      </dgm:prSet>
      <dgm:spPr/>
      <dgm:t>
        <a:bodyPr/>
        <a:lstStyle/>
        <a:p>
          <a:endParaRPr lang="en-GB"/>
        </a:p>
      </dgm:t>
    </dgm:pt>
    <dgm:pt modelId="{812EA811-2BE6-4136-810E-BDD4A032EAB3}" type="pres">
      <dgm:prSet presAssocID="{8F87E800-5E57-44BA-A69B-CA68B9805AC1}" presName="composite" presStyleCnt="0"/>
      <dgm:spPr/>
    </dgm:pt>
    <dgm:pt modelId="{E344F32F-C027-4E94-B387-9254FD043FC5}" type="pres">
      <dgm:prSet presAssocID="{8F87E800-5E57-44BA-A69B-CA68B9805AC1}" presName="parentText" presStyleLbl="alignNode1" presStyleIdx="0" presStyleCnt="3">
        <dgm:presLayoutVars>
          <dgm:chMax val="1"/>
          <dgm:bulletEnabled val="1"/>
        </dgm:presLayoutVars>
      </dgm:prSet>
      <dgm:spPr/>
      <dgm:t>
        <a:bodyPr/>
        <a:lstStyle/>
        <a:p>
          <a:endParaRPr lang="en-GB"/>
        </a:p>
      </dgm:t>
    </dgm:pt>
    <dgm:pt modelId="{256173D3-72EF-4075-BC10-905A9C734884}" type="pres">
      <dgm:prSet presAssocID="{8F87E800-5E57-44BA-A69B-CA68B9805AC1}" presName="descendantText" presStyleLbl="alignAcc1" presStyleIdx="0" presStyleCnt="3">
        <dgm:presLayoutVars>
          <dgm:bulletEnabled val="1"/>
        </dgm:presLayoutVars>
      </dgm:prSet>
      <dgm:spPr/>
      <dgm:t>
        <a:bodyPr/>
        <a:lstStyle/>
        <a:p>
          <a:endParaRPr lang="en-GB"/>
        </a:p>
      </dgm:t>
    </dgm:pt>
    <dgm:pt modelId="{13023C8F-5C04-4342-829C-65D226483929}" type="pres">
      <dgm:prSet presAssocID="{C89ECD3F-746D-46A9-9781-ADAA069BE955}" presName="sp" presStyleCnt="0"/>
      <dgm:spPr/>
    </dgm:pt>
    <dgm:pt modelId="{0F91AC7B-962C-4B99-8018-65C080F651AE}" type="pres">
      <dgm:prSet presAssocID="{E8B31EC3-70C9-4044-BF8A-50BF4B4A6BA8}" presName="composite" presStyleCnt="0"/>
      <dgm:spPr/>
    </dgm:pt>
    <dgm:pt modelId="{0AB57EE4-A533-4F49-B3A2-78F1EEC8CDA2}" type="pres">
      <dgm:prSet presAssocID="{E8B31EC3-70C9-4044-BF8A-50BF4B4A6BA8}" presName="parentText" presStyleLbl="alignNode1" presStyleIdx="1" presStyleCnt="3">
        <dgm:presLayoutVars>
          <dgm:chMax val="1"/>
          <dgm:bulletEnabled val="1"/>
        </dgm:presLayoutVars>
      </dgm:prSet>
      <dgm:spPr/>
      <dgm:t>
        <a:bodyPr/>
        <a:lstStyle/>
        <a:p>
          <a:endParaRPr lang="en-GB"/>
        </a:p>
      </dgm:t>
    </dgm:pt>
    <dgm:pt modelId="{7A95A06E-1FC5-4D54-B4DE-7170E3B1B9D4}" type="pres">
      <dgm:prSet presAssocID="{E8B31EC3-70C9-4044-BF8A-50BF4B4A6BA8}" presName="descendantText" presStyleLbl="alignAcc1" presStyleIdx="1" presStyleCnt="3">
        <dgm:presLayoutVars>
          <dgm:bulletEnabled val="1"/>
        </dgm:presLayoutVars>
      </dgm:prSet>
      <dgm:spPr/>
      <dgm:t>
        <a:bodyPr/>
        <a:lstStyle/>
        <a:p>
          <a:endParaRPr lang="en-GB"/>
        </a:p>
      </dgm:t>
    </dgm:pt>
    <dgm:pt modelId="{06D05F8D-32C6-46B0-91F9-89DDF06E32C6}" type="pres">
      <dgm:prSet presAssocID="{6595A767-072C-4084-8A9F-50D2A11C7E58}" presName="sp" presStyleCnt="0"/>
      <dgm:spPr/>
    </dgm:pt>
    <dgm:pt modelId="{4CC5EF7B-CA4F-4163-B6D1-E0C63DCC512B}" type="pres">
      <dgm:prSet presAssocID="{AF22C1DE-E76F-4407-9618-B12D1AB16492}" presName="composite" presStyleCnt="0"/>
      <dgm:spPr/>
    </dgm:pt>
    <dgm:pt modelId="{21BBEDB3-4212-4576-B372-8754DBA0FA0D}" type="pres">
      <dgm:prSet presAssocID="{AF22C1DE-E76F-4407-9618-B12D1AB16492}" presName="parentText" presStyleLbl="alignNode1" presStyleIdx="2" presStyleCnt="3">
        <dgm:presLayoutVars>
          <dgm:chMax val="1"/>
          <dgm:bulletEnabled val="1"/>
        </dgm:presLayoutVars>
      </dgm:prSet>
      <dgm:spPr/>
      <dgm:t>
        <a:bodyPr/>
        <a:lstStyle/>
        <a:p>
          <a:endParaRPr lang="en-GB"/>
        </a:p>
      </dgm:t>
    </dgm:pt>
    <dgm:pt modelId="{AD2F3105-3CEF-4928-BC29-48AB64006427}" type="pres">
      <dgm:prSet presAssocID="{AF22C1DE-E76F-4407-9618-B12D1AB16492}" presName="descendantText" presStyleLbl="alignAcc1" presStyleIdx="2" presStyleCnt="3">
        <dgm:presLayoutVars>
          <dgm:bulletEnabled val="1"/>
        </dgm:presLayoutVars>
      </dgm:prSet>
      <dgm:spPr/>
      <dgm:t>
        <a:bodyPr/>
        <a:lstStyle/>
        <a:p>
          <a:endParaRPr lang="en-GB"/>
        </a:p>
      </dgm:t>
    </dgm:pt>
  </dgm:ptLst>
  <dgm:cxnLst>
    <dgm:cxn modelId="{611FE525-2DE8-492D-A3DC-400982B12381}" srcId="{AF22C1DE-E76F-4407-9618-B12D1AB16492}" destId="{40F4FD2A-E55C-4CC4-AF28-15213E3891DC}" srcOrd="1" destOrd="0" parTransId="{7C014551-6329-46C4-86E7-4C590AB3E603}" sibTransId="{16104853-89C5-4CBC-85FB-E89E7C3087DA}"/>
    <dgm:cxn modelId="{D147E3FE-228A-4AC3-A930-4F226BC44DCC}" srcId="{A192EA01-89D5-4C14-8E3F-05CF161438E3}" destId="{8F87E800-5E57-44BA-A69B-CA68B9805AC1}" srcOrd="0" destOrd="0" parTransId="{02E99353-A99C-456C-AB35-F017797A8BBC}" sibTransId="{C89ECD3F-746D-46A9-9781-ADAA069BE955}"/>
    <dgm:cxn modelId="{2D06A5C6-9FC1-4772-AB4B-018E9EEB2BA9}" type="presOf" srcId="{1178BC5C-6E96-44FD-8426-A6378A6C3C8C}" destId="{AD2F3105-3CEF-4928-BC29-48AB64006427}" srcOrd="0" destOrd="0" presId="urn:microsoft.com/office/officeart/2005/8/layout/chevron2"/>
    <dgm:cxn modelId="{73C1E812-7BF3-4748-B829-A616600EB731}" type="presOf" srcId="{E8B31EC3-70C9-4044-BF8A-50BF4B4A6BA8}" destId="{0AB57EE4-A533-4F49-B3A2-78F1EEC8CDA2}" srcOrd="0" destOrd="0" presId="urn:microsoft.com/office/officeart/2005/8/layout/chevron2"/>
    <dgm:cxn modelId="{1A3A2FA5-12E1-487F-90B2-1DCBCE24AA04}" type="presOf" srcId="{16CF19D8-D269-4803-8D79-7976E58F26F8}" destId="{256173D3-72EF-4075-BC10-905A9C734884}" srcOrd="0" destOrd="0" presId="urn:microsoft.com/office/officeart/2005/8/layout/chevron2"/>
    <dgm:cxn modelId="{59E89202-EE06-4FFD-B23E-B11286D70A57}" type="presOf" srcId="{8F87E800-5E57-44BA-A69B-CA68B9805AC1}" destId="{E344F32F-C027-4E94-B387-9254FD043FC5}" srcOrd="0" destOrd="0" presId="urn:microsoft.com/office/officeart/2005/8/layout/chevron2"/>
    <dgm:cxn modelId="{AB2826DD-39AF-4B61-BB9B-816973B8F4EF}" type="presOf" srcId="{F7EB414C-4908-4E00-919C-BC3E078AA5C6}" destId="{256173D3-72EF-4075-BC10-905A9C734884}" srcOrd="0" destOrd="1" presId="urn:microsoft.com/office/officeart/2005/8/layout/chevron2"/>
    <dgm:cxn modelId="{E474DB5A-9C42-488A-9F3D-B2FF9DD2EE79}" type="presOf" srcId="{4247BA1B-98B9-45DF-B980-403762F7CC17}" destId="{7A95A06E-1FC5-4D54-B4DE-7170E3B1B9D4}" srcOrd="0" destOrd="0" presId="urn:microsoft.com/office/officeart/2005/8/layout/chevron2"/>
    <dgm:cxn modelId="{660E305F-8010-4A2F-8E16-4BC391F51074}" srcId="{E8B31EC3-70C9-4044-BF8A-50BF4B4A6BA8}" destId="{4247BA1B-98B9-45DF-B980-403762F7CC17}" srcOrd="0" destOrd="0" parTransId="{D240EA7B-1404-45EA-8D3B-BCBCF6088032}" sibTransId="{A9DC019D-971E-4DEE-B7A7-4CD29AA80B21}"/>
    <dgm:cxn modelId="{8F1C9FF5-7E27-47EB-8657-0E5E05FD2DB4}" srcId="{AF22C1DE-E76F-4407-9618-B12D1AB16492}" destId="{1178BC5C-6E96-44FD-8426-A6378A6C3C8C}" srcOrd="0" destOrd="0" parTransId="{4EAEF1FA-3B56-46A3-9730-6CC97A606F2E}" sibTransId="{1669D09B-5517-446C-A5B0-82D1530892BC}"/>
    <dgm:cxn modelId="{2F79E6C1-613F-4F43-BD55-44BFCEC26577}" srcId="{E8B31EC3-70C9-4044-BF8A-50BF4B4A6BA8}" destId="{85F73C3D-D99C-4FD0-B800-7C46C2442730}" srcOrd="2" destOrd="0" parTransId="{174A6DE6-8F3C-4207-AE4C-3DD6175DCEE1}" sibTransId="{A4F911FC-CEEF-43C7-8861-C5017AD985D9}"/>
    <dgm:cxn modelId="{D13E1CA6-425A-4892-A760-A448B41514CD}" type="presOf" srcId="{40F4FD2A-E55C-4CC4-AF28-15213E3891DC}" destId="{AD2F3105-3CEF-4928-BC29-48AB64006427}" srcOrd="0" destOrd="1" presId="urn:microsoft.com/office/officeart/2005/8/layout/chevron2"/>
    <dgm:cxn modelId="{464DCDD1-6913-49EB-A1C2-14ADEE748E4D}" srcId="{E8B31EC3-70C9-4044-BF8A-50BF4B4A6BA8}" destId="{B67367E3-DA09-4DFA-A6C1-48F87794877F}" srcOrd="1" destOrd="0" parTransId="{1B24B75F-7CFD-40E9-8A18-DE3EBA9C2295}" sibTransId="{5C64E276-38DB-4A28-BC08-268E6A73E4B2}"/>
    <dgm:cxn modelId="{8F026013-8B92-4738-845A-B5D7FBFB2798}" srcId="{8F87E800-5E57-44BA-A69B-CA68B9805AC1}" destId="{F7EB414C-4908-4E00-919C-BC3E078AA5C6}" srcOrd="1" destOrd="0" parTransId="{A645A2E2-653D-4104-9088-1370C4D4AFF1}" sibTransId="{05959F9F-4415-4136-9BAE-3155A1B2135E}"/>
    <dgm:cxn modelId="{BF164811-911D-4A17-9963-88F26D5B39EB}" type="presOf" srcId="{B67367E3-DA09-4DFA-A6C1-48F87794877F}" destId="{7A95A06E-1FC5-4D54-B4DE-7170E3B1B9D4}" srcOrd="0" destOrd="1" presId="urn:microsoft.com/office/officeart/2005/8/layout/chevron2"/>
    <dgm:cxn modelId="{97B5DE33-2092-4A21-831B-9C8D31626CE7}" type="presOf" srcId="{85F73C3D-D99C-4FD0-B800-7C46C2442730}" destId="{7A95A06E-1FC5-4D54-B4DE-7170E3B1B9D4}" srcOrd="0" destOrd="2" presId="urn:microsoft.com/office/officeart/2005/8/layout/chevron2"/>
    <dgm:cxn modelId="{EB6B782B-FBE5-4FDC-99B5-BC5A1EF70F75}" type="presOf" srcId="{AF22C1DE-E76F-4407-9618-B12D1AB16492}" destId="{21BBEDB3-4212-4576-B372-8754DBA0FA0D}" srcOrd="0" destOrd="0" presId="urn:microsoft.com/office/officeart/2005/8/layout/chevron2"/>
    <dgm:cxn modelId="{DCF1BEAE-CD29-4783-A73C-97E281DF4318}" srcId="{A192EA01-89D5-4C14-8E3F-05CF161438E3}" destId="{E8B31EC3-70C9-4044-BF8A-50BF4B4A6BA8}" srcOrd="1" destOrd="0" parTransId="{BC242EB0-0356-4A63-8A43-DC4F9DEEED3C}" sibTransId="{6595A767-072C-4084-8A9F-50D2A11C7E58}"/>
    <dgm:cxn modelId="{1BD910E3-CBB3-4EF0-8D6D-109BC939A04E}" type="presOf" srcId="{A192EA01-89D5-4C14-8E3F-05CF161438E3}" destId="{9C1B2138-FCB8-4781-869C-A74A1D5F568A}" srcOrd="0" destOrd="0" presId="urn:microsoft.com/office/officeart/2005/8/layout/chevron2"/>
    <dgm:cxn modelId="{3ABFB435-DAF3-498B-BC91-B3F504E7607F}" srcId="{A192EA01-89D5-4C14-8E3F-05CF161438E3}" destId="{AF22C1DE-E76F-4407-9618-B12D1AB16492}" srcOrd="2" destOrd="0" parTransId="{E6D5CB20-9970-41AA-B533-5E49E308168E}" sibTransId="{05754EA5-D9D0-46D5-885D-112BF56E7706}"/>
    <dgm:cxn modelId="{A6D99ED4-B6B9-4B74-864D-C6499DBB1C97}" srcId="{8F87E800-5E57-44BA-A69B-CA68B9805AC1}" destId="{16CF19D8-D269-4803-8D79-7976E58F26F8}" srcOrd="0" destOrd="0" parTransId="{258ADF8F-C0C4-441A-AAE4-5238260ACCB4}" sibTransId="{CA7F628A-6B7F-4F6F-BADC-19C7A72C2DA1}"/>
    <dgm:cxn modelId="{047E1709-1A2A-46C2-9688-C16602E8D2EC}" type="presParOf" srcId="{9C1B2138-FCB8-4781-869C-A74A1D5F568A}" destId="{812EA811-2BE6-4136-810E-BDD4A032EAB3}" srcOrd="0" destOrd="0" presId="urn:microsoft.com/office/officeart/2005/8/layout/chevron2"/>
    <dgm:cxn modelId="{53C1599A-BC4B-40D5-9DE8-3E0B6AC5A90A}" type="presParOf" srcId="{812EA811-2BE6-4136-810E-BDD4A032EAB3}" destId="{E344F32F-C027-4E94-B387-9254FD043FC5}" srcOrd="0" destOrd="0" presId="urn:microsoft.com/office/officeart/2005/8/layout/chevron2"/>
    <dgm:cxn modelId="{7DDB9E0C-43CE-41AE-B5F7-015E10D61968}" type="presParOf" srcId="{812EA811-2BE6-4136-810E-BDD4A032EAB3}" destId="{256173D3-72EF-4075-BC10-905A9C734884}" srcOrd="1" destOrd="0" presId="urn:microsoft.com/office/officeart/2005/8/layout/chevron2"/>
    <dgm:cxn modelId="{EED70CAB-E106-49AE-848E-470FB96630EA}" type="presParOf" srcId="{9C1B2138-FCB8-4781-869C-A74A1D5F568A}" destId="{13023C8F-5C04-4342-829C-65D226483929}" srcOrd="1" destOrd="0" presId="urn:microsoft.com/office/officeart/2005/8/layout/chevron2"/>
    <dgm:cxn modelId="{0CE1ED87-3BBB-4AAC-B2AB-B385890B94E4}" type="presParOf" srcId="{9C1B2138-FCB8-4781-869C-A74A1D5F568A}" destId="{0F91AC7B-962C-4B99-8018-65C080F651AE}" srcOrd="2" destOrd="0" presId="urn:microsoft.com/office/officeart/2005/8/layout/chevron2"/>
    <dgm:cxn modelId="{0DB04DF1-7134-441F-A152-63D4AA27D9BA}" type="presParOf" srcId="{0F91AC7B-962C-4B99-8018-65C080F651AE}" destId="{0AB57EE4-A533-4F49-B3A2-78F1EEC8CDA2}" srcOrd="0" destOrd="0" presId="urn:microsoft.com/office/officeart/2005/8/layout/chevron2"/>
    <dgm:cxn modelId="{A81F0086-10F0-4374-88D6-6D629E1C9260}" type="presParOf" srcId="{0F91AC7B-962C-4B99-8018-65C080F651AE}" destId="{7A95A06E-1FC5-4D54-B4DE-7170E3B1B9D4}" srcOrd="1" destOrd="0" presId="urn:microsoft.com/office/officeart/2005/8/layout/chevron2"/>
    <dgm:cxn modelId="{3C6AC772-5C37-4839-B314-0801B3A08AC7}" type="presParOf" srcId="{9C1B2138-FCB8-4781-869C-A74A1D5F568A}" destId="{06D05F8D-32C6-46B0-91F9-89DDF06E32C6}" srcOrd="3" destOrd="0" presId="urn:microsoft.com/office/officeart/2005/8/layout/chevron2"/>
    <dgm:cxn modelId="{5500B40E-2572-4F77-97D3-36BC5ABF08D1}" type="presParOf" srcId="{9C1B2138-FCB8-4781-869C-A74A1D5F568A}" destId="{4CC5EF7B-CA4F-4163-B6D1-E0C63DCC512B}" srcOrd="4" destOrd="0" presId="urn:microsoft.com/office/officeart/2005/8/layout/chevron2"/>
    <dgm:cxn modelId="{341BC985-5673-4E9C-8A64-FA6FBE1338F5}" type="presParOf" srcId="{4CC5EF7B-CA4F-4163-B6D1-E0C63DCC512B}" destId="{21BBEDB3-4212-4576-B372-8754DBA0FA0D}" srcOrd="0" destOrd="0" presId="urn:microsoft.com/office/officeart/2005/8/layout/chevron2"/>
    <dgm:cxn modelId="{05A85B44-8BEC-4412-A425-CB1FD23295F6}" type="presParOf" srcId="{4CC5EF7B-CA4F-4163-B6D1-E0C63DCC512B}" destId="{AD2F3105-3CEF-4928-BC29-48AB64006427}" srcOrd="1" destOrd="0" presId="urn:microsoft.com/office/officeart/2005/8/layout/chevron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44F32F-C027-4E94-B387-9254FD043FC5}">
      <dsp:nvSpPr>
        <dsp:cNvPr id="0" name=""/>
        <dsp:cNvSpPr/>
      </dsp:nvSpPr>
      <dsp:spPr>
        <a:xfrm rot="5400000">
          <a:off x="-162141" y="162274"/>
          <a:ext cx="1080942" cy="756659"/>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a:t>End March 2019</a:t>
          </a:r>
        </a:p>
      </dsp:txBody>
      <dsp:txXfrm rot="-5400000">
        <a:off x="1" y="378463"/>
        <a:ext cx="756659" cy="324283"/>
      </dsp:txXfrm>
    </dsp:sp>
    <dsp:sp modelId="{256173D3-72EF-4075-BC10-905A9C734884}">
      <dsp:nvSpPr>
        <dsp:cNvPr id="0" name=""/>
        <dsp:cNvSpPr/>
      </dsp:nvSpPr>
      <dsp:spPr>
        <a:xfrm rot="5400000">
          <a:off x="3075023" y="-2318230"/>
          <a:ext cx="702612" cy="5339340"/>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en-US" sz="1200" kern="1200" dirty="0"/>
            <a:t>NHS Digital Extract NWRS data</a:t>
          </a:r>
        </a:p>
        <a:p>
          <a:pPr marL="114300" lvl="1" indent="-114300" algn="l" defTabSz="533400">
            <a:lnSpc>
              <a:spcPct val="90000"/>
            </a:lnSpc>
            <a:spcBef>
              <a:spcPct val="0"/>
            </a:spcBef>
            <a:spcAft>
              <a:spcPct val="15000"/>
            </a:spcAft>
            <a:buChar char="••"/>
          </a:pPr>
          <a:r>
            <a:rPr lang="en-US" sz="1200" kern="1200" dirty="0"/>
            <a:t>Network Contract DES Guidance published</a:t>
          </a:r>
        </a:p>
      </dsp:txBody>
      <dsp:txXfrm rot="-5400000">
        <a:off x="756660" y="34432"/>
        <a:ext cx="5305041" cy="634014"/>
      </dsp:txXfrm>
    </dsp:sp>
    <dsp:sp modelId="{0AB57EE4-A533-4F49-B3A2-78F1EEC8CDA2}">
      <dsp:nvSpPr>
        <dsp:cNvPr id="0" name=""/>
        <dsp:cNvSpPr/>
      </dsp:nvSpPr>
      <dsp:spPr>
        <a:xfrm rot="5400000">
          <a:off x="-162141" y="1038936"/>
          <a:ext cx="1080942" cy="756659"/>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a:t>May 2019</a:t>
          </a:r>
        </a:p>
      </dsp:txBody>
      <dsp:txXfrm rot="-5400000">
        <a:off x="1" y="1255125"/>
        <a:ext cx="756659" cy="324283"/>
      </dsp:txXfrm>
    </dsp:sp>
    <dsp:sp modelId="{7A95A06E-1FC5-4D54-B4DE-7170E3B1B9D4}">
      <dsp:nvSpPr>
        <dsp:cNvPr id="0" name=""/>
        <dsp:cNvSpPr/>
      </dsp:nvSpPr>
      <dsp:spPr>
        <a:xfrm rot="5400000">
          <a:off x="3075023" y="-1441569"/>
          <a:ext cx="702612" cy="5339340"/>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en-US" sz="1200" kern="1200" dirty="0">
              <a:solidFill>
                <a:schemeClr val="tx1"/>
              </a:solidFill>
            </a:rPr>
            <a:t>NHS England produce and test scheme principles and draft baseline survey</a:t>
          </a:r>
        </a:p>
      </dsp:txBody>
      <dsp:txXfrm rot="-5400000">
        <a:off x="756660" y="911093"/>
        <a:ext cx="5305041" cy="634014"/>
      </dsp:txXfrm>
    </dsp:sp>
    <dsp:sp modelId="{21BBEDB3-4212-4576-B372-8754DBA0FA0D}">
      <dsp:nvSpPr>
        <dsp:cNvPr id="0" name=""/>
        <dsp:cNvSpPr/>
      </dsp:nvSpPr>
      <dsp:spPr>
        <a:xfrm rot="5400000">
          <a:off x="-162141" y="1915598"/>
          <a:ext cx="1080942" cy="756659"/>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a:t>End May 2019</a:t>
          </a:r>
        </a:p>
      </dsp:txBody>
      <dsp:txXfrm rot="-5400000">
        <a:off x="1" y="2131787"/>
        <a:ext cx="756659" cy="324283"/>
      </dsp:txXfrm>
    </dsp:sp>
    <dsp:sp modelId="{AD2F3105-3CEF-4928-BC29-48AB64006427}">
      <dsp:nvSpPr>
        <dsp:cNvPr id="0" name=""/>
        <dsp:cNvSpPr/>
      </dsp:nvSpPr>
      <dsp:spPr>
        <a:xfrm rot="5400000">
          <a:off x="3075023" y="-564907"/>
          <a:ext cx="702612" cy="5339340"/>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en-US" sz="1200" kern="1200" dirty="0"/>
            <a:t>CCGs finalise PCN registration</a:t>
          </a:r>
        </a:p>
        <a:p>
          <a:pPr marL="114300" lvl="1" indent="-114300" algn="l" defTabSz="533400">
            <a:lnSpc>
              <a:spcPct val="90000"/>
            </a:lnSpc>
            <a:spcBef>
              <a:spcPct val="0"/>
            </a:spcBef>
            <a:spcAft>
              <a:spcPct val="15000"/>
            </a:spcAft>
            <a:buChar char="••"/>
          </a:pPr>
          <a:r>
            <a:rPr lang="en-US" sz="1200" kern="1200" dirty="0"/>
            <a:t>NHS Digital publish 31 March workforce data</a:t>
          </a:r>
        </a:p>
        <a:p>
          <a:pPr marL="114300" lvl="1" indent="-114300" algn="l" defTabSz="533400">
            <a:lnSpc>
              <a:spcPct val="90000"/>
            </a:lnSpc>
            <a:spcBef>
              <a:spcPct val="0"/>
            </a:spcBef>
            <a:spcAft>
              <a:spcPct val="15000"/>
            </a:spcAft>
            <a:buChar char="••"/>
          </a:pPr>
          <a:r>
            <a:rPr lang="en-US" sz="1200" kern="1200" dirty="0">
              <a:solidFill>
                <a:schemeClr val="tx1"/>
              </a:solidFill>
            </a:rPr>
            <a:t>CCGs discuss PCN </a:t>
          </a:r>
          <a:r>
            <a:rPr lang="en-US" sz="1200" kern="1200">
              <a:solidFill>
                <a:schemeClr val="tx1"/>
              </a:solidFill>
            </a:rPr>
            <a:t>workforce baseline as part </a:t>
          </a:r>
          <a:r>
            <a:rPr lang="en-US" sz="1200" kern="1200" dirty="0">
              <a:solidFill>
                <a:schemeClr val="tx1"/>
              </a:solidFill>
            </a:rPr>
            <a:t>of PCN registration process</a:t>
          </a:r>
        </a:p>
      </dsp:txBody>
      <dsp:txXfrm rot="-5400000">
        <a:off x="756660" y="1787755"/>
        <a:ext cx="5305041" cy="63401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44F32F-C027-4E94-B387-9254FD043FC5}">
      <dsp:nvSpPr>
        <dsp:cNvPr id="0" name=""/>
        <dsp:cNvSpPr/>
      </dsp:nvSpPr>
      <dsp:spPr>
        <a:xfrm rot="5400000">
          <a:off x="-161982" y="163500"/>
          <a:ext cx="1079886" cy="755920"/>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a:t>June 2019</a:t>
          </a:r>
        </a:p>
      </dsp:txBody>
      <dsp:txXfrm rot="-5400000">
        <a:off x="1" y="379477"/>
        <a:ext cx="755920" cy="323966"/>
      </dsp:txXfrm>
    </dsp:sp>
    <dsp:sp modelId="{256173D3-72EF-4075-BC10-905A9C734884}">
      <dsp:nvSpPr>
        <dsp:cNvPr id="0" name=""/>
        <dsp:cNvSpPr/>
      </dsp:nvSpPr>
      <dsp:spPr>
        <a:xfrm rot="5400000">
          <a:off x="3074997" y="-2317559"/>
          <a:ext cx="701926" cy="5340079"/>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en-US" sz="1200" kern="1200" dirty="0"/>
            <a:t>NHS England circulate baseline reporting template (early June)</a:t>
          </a:r>
          <a:endParaRPr lang="en-US" sz="1200" kern="1200" dirty="0">
            <a:solidFill>
              <a:schemeClr val="tx1"/>
            </a:solidFill>
          </a:endParaRPr>
        </a:p>
        <a:p>
          <a:pPr marL="114300" lvl="1" indent="-114300" algn="l" defTabSz="533400">
            <a:lnSpc>
              <a:spcPct val="90000"/>
            </a:lnSpc>
            <a:spcBef>
              <a:spcPct val="0"/>
            </a:spcBef>
            <a:spcAft>
              <a:spcPct val="15000"/>
            </a:spcAft>
            <a:buChar char="••"/>
          </a:pPr>
          <a:r>
            <a:rPr lang="en-US" sz="1200" kern="1200" dirty="0">
              <a:solidFill>
                <a:schemeClr val="tx1"/>
              </a:solidFill>
            </a:rPr>
            <a:t>CCGs submit PCN and CCG workforce baseline template returns to Regions (28 June</a:t>
          </a:r>
          <a:r>
            <a:rPr lang="en-US" sz="1000" kern="1200" dirty="0">
              <a:solidFill>
                <a:schemeClr val="tx1"/>
              </a:solidFill>
            </a:rPr>
            <a:t>)</a:t>
          </a:r>
        </a:p>
      </dsp:txBody>
      <dsp:txXfrm rot="-5400000">
        <a:off x="755921" y="35782"/>
        <a:ext cx="5305814" cy="633396"/>
      </dsp:txXfrm>
    </dsp:sp>
    <dsp:sp modelId="{0AB57EE4-A533-4F49-B3A2-78F1EEC8CDA2}">
      <dsp:nvSpPr>
        <dsp:cNvPr id="0" name=""/>
        <dsp:cNvSpPr/>
      </dsp:nvSpPr>
      <dsp:spPr>
        <a:xfrm rot="5400000">
          <a:off x="-161982" y="1039305"/>
          <a:ext cx="1079886" cy="755920"/>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a:t>1 July 2019</a:t>
          </a:r>
        </a:p>
      </dsp:txBody>
      <dsp:txXfrm rot="-5400000">
        <a:off x="1" y="1255282"/>
        <a:ext cx="755920" cy="323966"/>
      </dsp:txXfrm>
    </dsp:sp>
    <dsp:sp modelId="{7A95A06E-1FC5-4D54-B4DE-7170E3B1B9D4}">
      <dsp:nvSpPr>
        <dsp:cNvPr id="0" name=""/>
        <dsp:cNvSpPr/>
      </dsp:nvSpPr>
      <dsp:spPr>
        <a:xfrm rot="5400000">
          <a:off x="3074997" y="-1441753"/>
          <a:ext cx="701926" cy="5340079"/>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en-GB" sz="1200" kern="1200" dirty="0"/>
            <a:t>Regions review and return to NHSE mailbox (5 July)</a:t>
          </a:r>
          <a:endParaRPr lang="en-US" sz="1200" kern="1200" dirty="0">
            <a:solidFill>
              <a:schemeClr val="tx1"/>
            </a:solidFill>
          </a:endParaRPr>
        </a:p>
        <a:p>
          <a:pPr marL="114300" lvl="1" indent="-114300" algn="l" defTabSz="533400">
            <a:lnSpc>
              <a:spcPct val="90000"/>
            </a:lnSpc>
            <a:spcBef>
              <a:spcPct val="0"/>
            </a:spcBef>
            <a:spcAft>
              <a:spcPct val="15000"/>
            </a:spcAft>
            <a:buChar char="••"/>
          </a:pPr>
          <a:r>
            <a:rPr lang="en-US" sz="1200" kern="1200" dirty="0"/>
            <a:t>Application open for PCNs to </a:t>
          </a:r>
          <a:r>
            <a:rPr lang="en-US" sz="1200" kern="1200" dirty="0">
              <a:solidFill>
                <a:schemeClr val="tx1"/>
              </a:solidFill>
            </a:rPr>
            <a:t>apply to CCGs for reimbursement, including transferring clinical pharmacists from existing national schemes.</a:t>
          </a:r>
        </a:p>
        <a:p>
          <a:pPr marL="114300" lvl="1" indent="-114300" algn="l" defTabSz="533400">
            <a:lnSpc>
              <a:spcPct val="90000"/>
            </a:lnSpc>
            <a:spcBef>
              <a:spcPct val="0"/>
            </a:spcBef>
            <a:spcAft>
              <a:spcPct val="15000"/>
            </a:spcAft>
            <a:buChar char="••"/>
          </a:pPr>
          <a:r>
            <a:rPr lang="en-US" sz="1200" kern="1200" dirty="0">
              <a:solidFill>
                <a:schemeClr val="tx1"/>
              </a:solidFill>
            </a:rPr>
            <a:t>CCGs assess reimbursement </a:t>
          </a:r>
          <a:r>
            <a:rPr lang="en-US" sz="1200" kern="1200" dirty="0"/>
            <a:t>applications against PCN baseline</a:t>
          </a:r>
        </a:p>
      </dsp:txBody>
      <dsp:txXfrm rot="-5400000">
        <a:off x="755921" y="911588"/>
        <a:ext cx="5305814" cy="633396"/>
      </dsp:txXfrm>
    </dsp:sp>
    <dsp:sp modelId="{21BBEDB3-4212-4576-B372-8754DBA0FA0D}">
      <dsp:nvSpPr>
        <dsp:cNvPr id="0" name=""/>
        <dsp:cNvSpPr/>
      </dsp:nvSpPr>
      <dsp:spPr>
        <a:xfrm rot="5400000">
          <a:off x="-161982" y="1915111"/>
          <a:ext cx="1079886" cy="755920"/>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a:t>End Dec 2019</a:t>
          </a:r>
        </a:p>
      </dsp:txBody>
      <dsp:txXfrm rot="-5400000">
        <a:off x="1" y="2131088"/>
        <a:ext cx="755920" cy="323966"/>
      </dsp:txXfrm>
    </dsp:sp>
    <dsp:sp modelId="{AD2F3105-3CEF-4928-BC29-48AB64006427}">
      <dsp:nvSpPr>
        <dsp:cNvPr id="0" name=""/>
        <dsp:cNvSpPr/>
      </dsp:nvSpPr>
      <dsp:spPr>
        <a:xfrm rot="5400000">
          <a:off x="3074997" y="-565948"/>
          <a:ext cx="701926" cy="5340079"/>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en-US" sz="1200" kern="1200" dirty="0"/>
            <a:t>FIRST SUBMISSION</a:t>
          </a:r>
        </a:p>
        <a:p>
          <a:pPr marL="114300" lvl="1" indent="-114300" algn="l" defTabSz="533400">
            <a:lnSpc>
              <a:spcPct val="90000"/>
            </a:lnSpc>
            <a:spcBef>
              <a:spcPct val="0"/>
            </a:spcBef>
            <a:spcAft>
              <a:spcPct val="15000"/>
            </a:spcAft>
            <a:buChar char="••"/>
          </a:pPr>
          <a:r>
            <a:rPr lang="en-US" sz="1200" kern="1200" dirty="0"/>
            <a:t>CCGs submit updated workforce tables </a:t>
          </a:r>
        </a:p>
      </dsp:txBody>
      <dsp:txXfrm rot="-5400000">
        <a:off x="755921" y="1787393"/>
        <a:ext cx="5305814" cy="633396"/>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2.vml.rels><?xml version="1.0" encoding="UTF-8" standalone="yes"?>
<Relationships xmlns="http://schemas.openxmlformats.org/package/2006/relationships"><Relationship Id="rId1" Type="http://schemas.openxmlformats.org/officeDocument/2006/relationships/image" Target="NUL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841" cy="496485"/>
          </a:xfrm>
          <a:prstGeom prst="rect">
            <a:avLst/>
          </a:prstGeom>
        </p:spPr>
        <p:txBody>
          <a:bodyPr vert="horz" lIns="91961" tIns="45981" rIns="91961" bIns="45981" rtlCol="0"/>
          <a:lstStyle>
            <a:lvl1pPr algn="l">
              <a:defRPr sz="1200"/>
            </a:lvl1pPr>
          </a:lstStyle>
          <a:p>
            <a:endParaRPr lang="en-US" dirty="0"/>
          </a:p>
        </p:txBody>
      </p:sp>
      <p:sp>
        <p:nvSpPr>
          <p:cNvPr id="3" name="Date Placeholder 2"/>
          <p:cNvSpPr>
            <a:spLocks noGrp="1"/>
          </p:cNvSpPr>
          <p:nvPr>
            <p:ph type="dt" sz="quarter" idx="1"/>
          </p:nvPr>
        </p:nvSpPr>
        <p:spPr>
          <a:xfrm>
            <a:off x="3854183" y="0"/>
            <a:ext cx="2949841" cy="496485"/>
          </a:xfrm>
          <a:prstGeom prst="rect">
            <a:avLst/>
          </a:prstGeom>
        </p:spPr>
        <p:txBody>
          <a:bodyPr vert="horz" lIns="91961" tIns="45981" rIns="91961" bIns="45981" rtlCol="0"/>
          <a:lstStyle>
            <a:lvl1pPr algn="r">
              <a:defRPr sz="1200"/>
            </a:lvl1pPr>
          </a:lstStyle>
          <a:p>
            <a:fld id="{A291D71F-2657-BF40-9BA8-1341E8D62F20}" type="datetime1">
              <a:rPr lang="en-GB" smtClean="0"/>
              <a:t>13/06/2019</a:t>
            </a:fld>
            <a:endParaRPr lang="en-US" dirty="0"/>
          </a:p>
        </p:txBody>
      </p:sp>
      <p:sp>
        <p:nvSpPr>
          <p:cNvPr id="4" name="Footer Placeholder 3"/>
          <p:cNvSpPr>
            <a:spLocks noGrp="1"/>
          </p:cNvSpPr>
          <p:nvPr>
            <p:ph type="ftr" sz="quarter" idx="2"/>
          </p:nvPr>
        </p:nvSpPr>
        <p:spPr>
          <a:xfrm>
            <a:off x="0" y="9444412"/>
            <a:ext cx="2949841" cy="498085"/>
          </a:xfrm>
          <a:prstGeom prst="rect">
            <a:avLst/>
          </a:prstGeom>
        </p:spPr>
        <p:txBody>
          <a:bodyPr vert="horz" lIns="91961" tIns="45981" rIns="91961" bIns="45981"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54183" y="9444412"/>
            <a:ext cx="2949841" cy="498085"/>
          </a:xfrm>
          <a:prstGeom prst="rect">
            <a:avLst/>
          </a:prstGeom>
        </p:spPr>
        <p:txBody>
          <a:bodyPr vert="horz" lIns="91961" tIns="45981" rIns="91961" bIns="45981" rtlCol="0" anchor="b"/>
          <a:lstStyle>
            <a:lvl1pPr algn="r">
              <a:defRPr sz="1200"/>
            </a:lvl1pPr>
          </a:lstStyle>
          <a:p>
            <a:fld id="{4F5EE869-81EB-AC4C-B612-80DE4181CDD1}" type="slidenum">
              <a:rPr lang="en-US" smtClean="0"/>
              <a:t>‹#›</a:t>
            </a:fld>
            <a:endParaRPr lang="en-US" dirty="0"/>
          </a:p>
        </p:txBody>
      </p:sp>
    </p:spTree>
    <p:extLst>
      <p:ext uri="{BB962C8B-B14F-4D97-AF65-F5344CB8AC3E}">
        <p14:creationId xmlns:p14="http://schemas.microsoft.com/office/powerpoint/2010/main" val="324244589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841" cy="496485"/>
          </a:xfrm>
          <a:prstGeom prst="rect">
            <a:avLst/>
          </a:prstGeom>
        </p:spPr>
        <p:txBody>
          <a:bodyPr vert="horz" lIns="91961" tIns="45981" rIns="91961" bIns="45981" rtlCol="0"/>
          <a:lstStyle>
            <a:lvl1pPr algn="l">
              <a:defRPr sz="1200"/>
            </a:lvl1pPr>
          </a:lstStyle>
          <a:p>
            <a:endParaRPr lang="en-US" dirty="0"/>
          </a:p>
        </p:txBody>
      </p:sp>
      <p:sp>
        <p:nvSpPr>
          <p:cNvPr id="3" name="Date Placeholder 2"/>
          <p:cNvSpPr>
            <a:spLocks noGrp="1"/>
          </p:cNvSpPr>
          <p:nvPr>
            <p:ph type="dt" idx="1"/>
          </p:nvPr>
        </p:nvSpPr>
        <p:spPr>
          <a:xfrm>
            <a:off x="3854183" y="0"/>
            <a:ext cx="2949841" cy="496485"/>
          </a:xfrm>
          <a:prstGeom prst="rect">
            <a:avLst/>
          </a:prstGeom>
        </p:spPr>
        <p:txBody>
          <a:bodyPr vert="horz" lIns="91961" tIns="45981" rIns="91961" bIns="45981" rtlCol="0"/>
          <a:lstStyle>
            <a:lvl1pPr algn="r">
              <a:defRPr sz="1200"/>
            </a:lvl1pPr>
          </a:lstStyle>
          <a:p>
            <a:fld id="{937A70F4-2FAD-3E41-BF6C-C5B1EEDE06E7}" type="datetime1">
              <a:rPr lang="en-GB" smtClean="0"/>
              <a:t>13/06/2019</a:t>
            </a:fld>
            <a:endParaRPr lang="en-US" dirty="0"/>
          </a:p>
        </p:txBody>
      </p:sp>
      <p:sp>
        <p:nvSpPr>
          <p:cNvPr id="4" name="Slide Image Placeholder 3"/>
          <p:cNvSpPr>
            <a:spLocks noGrp="1" noRot="1" noChangeAspect="1"/>
          </p:cNvSpPr>
          <p:nvPr>
            <p:ph type="sldImg" idx="2"/>
          </p:nvPr>
        </p:nvSpPr>
        <p:spPr>
          <a:xfrm>
            <a:off x="917575" y="746125"/>
            <a:ext cx="4970463" cy="3729038"/>
          </a:xfrm>
          <a:prstGeom prst="rect">
            <a:avLst/>
          </a:prstGeom>
          <a:noFill/>
          <a:ln w="12700">
            <a:solidFill>
              <a:prstClr val="black"/>
            </a:solidFill>
          </a:ln>
        </p:spPr>
        <p:txBody>
          <a:bodyPr vert="horz" lIns="91961" tIns="45981" rIns="91961" bIns="45981" rtlCol="0" anchor="ctr"/>
          <a:lstStyle/>
          <a:p>
            <a:endParaRPr lang="en-US" dirty="0"/>
          </a:p>
        </p:txBody>
      </p:sp>
      <p:sp>
        <p:nvSpPr>
          <p:cNvPr id="5" name="Notes Placeholder 4"/>
          <p:cNvSpPr>
            <a:spLocks noGrp="1"/>
          </p:cNvSpPr>
          <p:nvPr>
            <p:ph type="body" sz="quarter" idx="3"/>
          </p:nvPr>
        </p:nvSpPr>
        <p:spPr>
          <a:xfrm>
            <a:off x="680244" y="4723008"/>
            <a:ext cx="5445126" cy="4474765"/>
          </a:xfrm>
          <a:prstGeom prst="rect">
            <a:avLst/>
          </a:prstGeom>
        </p:spPr>
        <p:txBody>
          <a:bodyPr vert="horz" lIns="91961" tIns="45981" rIns="91961" bIns="45981"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9444412"/>
            <a:ext cx="2949841" cy="498085"/>
          </a:xfrm>
          <a:prstGeom prst="rect">
            <a:avLst/>
          </a:prstGeom>
        </p:spPr>
        <p:txBody>
          <a:bodyPr vert="horz" lIns="91961" tIns="45981" rIns="91961" bIns="45981"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4183" y="9444412"/>
            <a:ext cx="2949841" cy="498085"/>
          </a:xfrm>
          <a:prstGeom prst="rect">
            <a:avLst/>
          </a:prstGeom>
        </p:spPr>
        <p:txBody>
          <a:bodyPr vert="horz" lIns="91961" tIns="45981" rIns="91961" bIns="45981" rtlCol="0" anchor="b"/>
          <a:lstStyle>
            <a:lvl1pPr algn="r">
              <a:defRPr sz="1200"/>
            </a:lvl1pPr>
          </a:lstStyle>
          <a:p>
            <a:fld id="{4957A7B8-EAD2-9846-9761-91C91B5D58B6}" type="slidenum">
              <a:rPr lang="en-US" smtClean="0"/>
              <a:t>‹#›</a:t>
            </a:fld>
            <a:endParaRPr lang="en-US" dirty="0"/>
          </a:p>
        </p:txBody>
      </p:sp>
    </p:spTree>
    <p:extLst>
      <p:ext uri="{BB962C8B-B14F-4D97-AF65-F5344CB8AC3E}">
        <p14:creationId xmlns:p14="http://schemas.microsoft.com/office/powerpoint/2010/main" val="104624081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C71E72A-9226-463D-97A6-7C92D456BAD9}" type="slidenum">
              <a:rPr lang="en-GB" smtClean="0"/>
              <a:t>1</a:t>
            </a:fld>
            <a:endParaRPr lang="en-GB" dirty="0"/>
          </a:p>
        </p:txBody>
      </p:sp>
    </p:spTree>
    <p:extLst>
      <p:ext uri="{BB962C8B-B14F-4D97-AF65-F5344CB8AC3E}">
        <p14:creationId xmlns:p14="http://schemas.microsoft.com/office/powerpoint/2010/main" val="29600254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6125"/>
            <a:ext cx="4970463" cy="3729038"/>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CA7C1A6-3F6E-4A0C-A01A-2F04D27288E6}" type="slidenum">
              <a:rPr lang="en-GB" smtClean="0">
                <a:solidFill>
                  <a:prstClr val="black"/>
                </a:solidFill>
                <a:latin typeface="Arial"/>
              </a:rPr>
              <a:pPr/>
              <a:t>12</a:t>
            </a:fld>
            <a:endParaRPr lang="en-GB" dirty="0">
              <a:solidFill>
                <a:prstClr val="black"/>
              </a:solidFill>
              <a:latin typeface="Arial"/>
            </a:endParaRPr>
          </a:p>
        </p:txBody>
      </p:sp>
    </p:spTree>
    <p:extLst>
      <p:ext uri="{BB962C8B-B14F-4D97-AF65-F5344CB8AC3E}">
        <p14:creationId xmlns:p14="http://schemas.microsoft.com/office/powerpoint/2010/main" val="32190087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1413" y="685800"/>
            <a:ext cx="4572000" cy="3430588"/>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19DB5E8-D5E4-4CF0-8459-3FBF092C7526}" type="slidenum">
              <a:rPr lang="en-GB" smtClean="0">
                <a:solidFill>
                  <a:prstClr val="black"/>
                </a:solidFill>
              </a:rPr>
              <a:pPr/>
              <a:t>13</a:t>
            </a:fld>
            <a:endParaRPr lang="en-GB" dirty="0">
              <a:solidFill>
                <a:prstClr val="black"/>
              </a:solidFill>
            </a:endParaRPr>
          </a:p>
        </p:txBody>
      </p:sp>
    </p:spTree>
    <p:extLst>
      <p:ext uri="{BB962C8B-B14F-4D97-AF65-F5344CB8AC3E}">
        <p14:creationId xmlns:p14="http://schemas.microsoft.com/office/powerpoint/2010/main" val="1728783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6125"/>
            <a:ext cx="4970463" cy="3729038"/>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CA7C1A6-3F6E-4A0C-A01A-2F04D27288E6}" type="slidenum">
              <a:rPr lang="en-GB" smtClean="0">
                <a:solidFill>
                  <a:prstClr val="black"/>
                </a:solidFill>
                <a:latin typeface="Arial"/>
              </a:rPr>
              <a:pPr/>
              <a:t>14</a:t>
            </a:fld>
            <a:endParaRPr lang="en-GB" dirty="0">
              <a:solidFill>
                <a:prstClr val="black"/>
              </a:solidFill>
              <a:latin typeface="Arial"/>
            </a:endParaRPr>
          </a:p>
        </p:txBody>
      </p:sp>
    </p:spTree>
    <p:extLst>
      <p:ext uri="{BB962C8B-B14F-4D97-AF65-F5344CB8AC3E}">
        <p14:creationId xmlns:p14="http://schemas.microsoft.com/office/powerpoint/2010/main" val="31033383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1413" y="685800"/>
            <a:ext cx="4572000" cy="3430588"/>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19DB5E8-D5E4-4CF0-8459-3FBF092C7526}" type="slidenum">
              <a:rPr lang="en-GB" smtClean="0">
                <a:solidFill>
                  <a:prstClr val="black"/>
                </a:solidFill>
              </a:rPr>
              <a:pPr/>
              <a:t>15</a:t>
            </a:fld>
            <a:endParaRPr lang="en-GB" dirty="0">
              <a:solidFill>
                <a:prstClr val="black"/>
              </a:solidFill>
            </a:endParaRPr>
          </a:p>
        </p:txBody>
      </p:sp>
    </p:spTree>
    <p:extLst>
      <p:ext uri="{BB962C8B-B14F-4D97-AF65-F5344CB8AC3E}">
        <p14:creationId xmlns:p14="http://schemas.microsoft.com/office/powerpoint/2010/main" val="29655490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6125"/>
            <a:ext cx="4970463" cy="3729038"/>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CA7C1A6-3F6E-4A0C-A01A-2F04D27288E6}" type="slidenum">
              <a:rPr lang="en-GB" smtClean="0">
                <a:solidFill>
                  <a:prstClr val="black"/>
                </a:solidFill>
                <a:latin typeface="Arial"/>
              </a:rPr>
              <a:pPr/>
              <a:t>4</a:t>
            </a:fld>
            <a:endParaRPr lang="en-GB" dirty="0">
              <a:solidFill>
                <a:prstClr val="black"/>
              </a:solidFill>
              <a:latin typeface="Arial"/>
            </a:endParaRPr>
          </a:p>
        </p:txBody>
      </p:sp>
    </p:spTree>
    <p:extLst>
      <p:ext uri="{BB962C8B-B14F-4D97-AF65-F5344CB8AC3E}">
        <p14:creationId xmlns:p14="http://schemas.microsoft.com/office/powerpoint/2010/main" val="1401643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6125"/>
            <a:ext cx="4970463" cy="3729038"/>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CA7C1A6-3F6E-4A0C-A01A-2F04D27288E6}" type="slidenum">
              <a:rPr lang="en-GB" smtClean="0">
                <a:solidFill>
                  <a:prstClr val="black"/>
                </a:solidFill>
                <a:latin typeface="Arial"/>
              </a:rPr>
              <a:pPr/>
              <a:t>5</a:t>
            </a:fld>
            <a:endParaRPr lang="en-GB" dirty="0">
              <a:solidFill>
                <a:prstClr val="black"/>
              </a:solidFill>
              <a:latin typeface="Arial"/>
            </a:endParaRPr>
          </a:p>
        </p:txBody>
      </p:sp>
    </p:spTree>
    <p:extLst>
      <p:ext uri="{BB962C8B-B14F-4D97-AF65-F5344CB8AC3E}">
        <p14:creationId xmlns:p14="http://schemas.microsoft.com/office/powerpoint/2010/main" val="12941104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6125"/>
            <a:ext cx="4970463" cy="3729038"/>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CA7C1A6-3F6E-4A0C-A01A-2F04D27288E6}" type="slidenum">
              <a:rPr lang="en-GB" smtClean="0">
                <a:solidFill>
                  <a:prstClr val="black"/>
                </a:solidFill>
                <a:latin typeface="Arial"/>
              </a:rPr>
              <a:pPr/>
              <a:t>6</a:t>
            </a:fld>
            <a:endParaRPr lang="en-GB" dirty="0">
              <a:solidFill>
                <a:prstClr val="black"/>
              </a:solidFill>
              <a:latin typeface="Arial"/>
            </a:endParaRPr>
          </a:p>
        </p:txBody>
      </p:sp>
    </p:spTree>
    <p:extLst>
      <p:ext uri="{BB962C8B-B14F-4D97-AF65-F5344CB8AC3E}">
        <p14:creationId xmlns:p14="http://schemas.microsoft.com/office/powerpoint/2010/main" val="39363115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6125"/>
            <a:ext cx="4970463" cy="3729038"/>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CA7C1A6-3F6E-4A0C-A01A-2F04D27288E6}" type="slidenum">
              <a:rPr lang="en-GB" smtClean="0">
                <a:solidFill>
                  <a:prstClr val="black"/>
                </a:solidFill>
                <a:latin typeface="Arial"/>
              </a:rPr>
              <a:pPr/>
              <a:t>7</a:t>
            </a:fld>
            <a:endParaRPr lang="en-GB" dirty="0">
              <a:solidFill>
                <a:prstClr val="black"/>
              </a:solidFill>
              <a:latin typeface="Arial"/>
            </a:endParaRPr>
          </a:p>
        </p:txBody>
      </p:sp>
    </p:spTree>
    <p:extLst>
      <p:ext uri="{BB962C8B-B14F-4D97-AF65-F5344CB8AC3E}">
        <p14:creationId xmlns:p14="http://schemas.microsoft.com/office/powerpoint/2010/main" val="15227133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6125"/>
            <a:ext cx="4970463" cy="3729038"/>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CA7C1A6-3F6E-4A0C-A01A-2F04D27288E6}" type="slidenum">
              <a:rPr lang="en-GB" smtClean="0">
                <a:solidFill>
                  <a:prstClr val="black"/>
                </a:solidFill>
                <a:latin typeface="Arial"/>
              </a:rPr>
              <a:pPr/>
              <a:t>8</a:t>
            </a:fld>
            <a:endParaRPr lang="en-GB" dirty="0">
              <a:solidFill>
                <a:prstClr val="black"/>
              </a:solidFill>
              <a:latin typeface="Arial"/>
            </a:endParaRPr>
          </a:p>
        </p:txBody>
      </p:sp>
    </p:spTree>
    <p:extLst>
      <p:ext uri="{BB962C8B-B14F-4D97-AF65-F5344CB8AC3E}">
        <p14:creationId xmlns:p14="http://schemas.microsoft.com/office/powerpoint/2010/main" val="26079859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6125"/>
            <a:ext cx="4970463" cy="3729038"/>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CA7C1A6-3F6E-4A0C-A01A-2F04D27288E6}" type="slidenum">
              <a:rPr lang="en-GB" smtClean="0">
                <a:solidFill>
                  <a:prstClr val="black"/>
                </a:solidFill>
                <a:latin typeface="Arial"/>
              </a:rPr>
              <a:pPr/>
              <a:t>9</a:t>
            </a:fld>
            <a:endParaRPr lang="en-GB" dirty="0">
              <a:solidFill>
                <a:prstClr val="black"/>
              </a:solidFill>
              <a:latin typeface="Arial"/>
            </a:endParaRPr>
          </a:p>
        </p:txBody>
      </p:sp>
    </p:spTree>
    <p:extLst>
      <p:ext uri="{BB962C8B-B14F-4D97-AF65-F5344CB8AC3E}">
        <p14:creationId xmlns:p14="http://schemas.microsoft.com/office/powerpoint/2010/main" val="21155878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6125"/>
            <a:ext cx="4970463" cy="3729038"/>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CA7C1A6-3F6E-4A0C-A01A-2F04D27288E6}" type="slidenum">
              <a:rPr lang="en-GB" smtClean="0">
                <a:solidFill>
                  <a:prstClr val="black"/>
                </a:solidFill>
                <a:latin typeface="Arial"/>
              </a:rPr>
              <a:pPr/>
              <a:t>10</a:t>
            </a:fld>
            <a:endParaRPr lang="en-GB" dirty="0">
              <a:solidFill>
                <a:prstClr val="black"/>
              </a:solidFill>
              <a:latin typeface="Arial"/>
            </a:endParaRPr>
          </a:p>
        </p:txBody>
      </p:sp>
    </p:spTree>
    <p:extLst>
      <p:ext uri="{BB962C8B-B14F-4D97-AF65-F5344CB8AC3E}">
        <p14:creationId xmlns:p14="http://schemas.microsoft.com/office/powerpoint/2010/main" val="29940470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6125"/>
            <a:ext cx="4970463" cy="3729038"/>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CA7C1A6-3F6E-4A0C-A01A-2F04D27288E6}" type="slidenum">
              <a:rPr lang="en-GB" smtClean="0">
                <a:solidFill>
                  <a:prstClr val="black"/>
                </a:solidFill>
                <a:latin typeface="Arial"/>
              </a:rPr>
              <a:pPr/>
              <a:t>11</a:t>
            </a:fld>
            <a:endParaRPr lang="en-GB" dirty="0">
              <a:solidFill>
                <a:prstClr val="black"/>
              </a:solidFill>
              <a:latin typeface="Arial"/>
            </a:endParaRPr>
          </a:p>
        </p:txBody>
      </p:sp>
    </p:spTree>
    <p:extLst>
      <p:ext uri="{BB962C8B-B14F-4D97-AF65-F5344CB8AC3E}">
        <p14:creationId xmlns:p14="http://schemas.microsoft.com/office/powerpoint/2010/main" val="32365560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xml"/><Relationship Id="rId1" Type="http://schemas.openxmlformats.org/officeDocument/2006/relationships/vmlDrawing" Target="../drawings/vmlDrawing1.vml"/><Relationship Id="rId5" Type="http://schemas.openxmlformats.org/officeDocument/2006/relationships/image" Target="../media/image8.emf"/><Relationship Id="rId4" Type="http://schemas.openxmlformats.org/officeDocument/2006/relationships/oleObject" Target="../embeddings/oleObject1.bin"/></Relationships>
</file>

<file path=ppt/slideLayouts/_rels/slideLayout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xml"/><Relationship Id="rId1" Type="http://schemas.openxmlformats.org/officeDocument/2006/relationships/vmlDrawing" Target="../drawings/vmlDrawing2.vml"/><Relationship Id="rId5" Type="http://schemas.openxmlformats.org/officeDocument/2006/relationships/image" Target="../media/image9.gif"/><Relationship Id="rId4" Type="http://schemas.openxmlformats.org/officeDocument/2006/relationships/oleObject" Target="../embeddings/oleObject2.bin"/></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1">
    <p:spTree>
      <p:nvGrpSpPr>
        <p:cNvPr id="1" name=""/>
        <p:cNvGrpSpPr/>
        <p:nvPr/>
      </p:nvGrpSpPr>
      <p:grpSpPr>
        <a:xfrm>
          <a:off x="0" y="0"/>
          <a:ext cx="0" cy="0"/>
          <a:chOff x="0" y="0"/>
          <a:chExt cx="0" cy="0"/>
        </a:xfrm>
      </p:grpSpPr>
      <p:sp>
        <p:nvSpPr>
          <p:cNvPr id="2" name="Title 1"/>
          <p:cNvSpPr>
            <a:spLocks noGrp="1"/>
          </p:cNvSpPr>
          <p:nvPr>
            <p:ph type="title"/>
          </p:nvPr>
        </p:nvSpPr>
        <p:spPr>
          <a:xfrm>
            <a:off x="474826" y="1402939"/>
            <a:ext cx="8286174" cy="3622520"/>
          </a:xfrm>
        </p:spPr>
        <p:txBody>
          <a:bodyPr anchor="t">
            <a:noAutofit/>
          </a:bodyPr>
          <a:lstStyle>
            <a:lvl1pPr>
              <a:defRPr sz="8000"/>
            </a:lvl1pPr>
          </a:lstStyle>
          <a:p>
            <a:r>
              <a:rPr lang="en-GB" dirty="0"/>
              <a:t>Click to edit Master title style</a:t>
            </a:r>
            <a:endParaRPr lang="en-US" dirty="0"/>
          </a:p>
        </p:txBody>
      </p:sp>
      <p:sp>
        <p:nvSpPr>
          <p:cNvPr id="20" name="Content Placeholder 19"/>
          <p:cNvSpPr>
            <a:spLocks noGrp="1"/>
          </p:cNvSpPr>
          <p:nvPr>
            <p:ph sz="quarter" idx="10" hasCustomPrompt="1"/>
          </p:nvPr>
        </p:nvSpPr>
        <p:spPr>
          <a:xfrm>
            <a:off x="457200" y="5025459"/>
            <a:ext cx="6812020" cy="959925"/>
          </a:xfrm>
        </p:spPr>
        <p:txBody>
          <a:bodyPr anchor="b">
            <a:noAutofit/>
          </a:bodyPr>
          <a:lstStyle>
            <a:lvl1pPr marL="0" indent="0">
              <a:buFontTx/>
              <a:buNone/>
              <a:defRPr sz="2800">
                <a:solidFill>
                  <a:srgbClr val="00ADC6"/>
                </a:solidFill>
              </a:defRPr>
            </a:lvl1pPr>
          </a:lstStyle>
          <a:p>
            <a:pPr lvl="0"/>
            <a:r>
              <a:rPr lang="en-US" dirty="0"/>
              <a:t>Sub heading</a:t>
            </a:r>
          </a:p>
        </p:txBody>
      </p:sp>
      <p:sp>
        <p:nvSpPr>
          <p:cNvPr id="21" name="Rectangle 20"/>
          <p:cNvSpPr/>
          <p:nvPr userDrawn="1"/>
        </p:nvSpPr>
        <p:spPr>
          <a:xfrm>
            <a:off x="457200" y="6459741"/>
            <a:ext cx="1819905" cy="240871"/>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7" name="Content Placeholder 19"/>
          <p:cNvSpPr>
            <a:spLocks noGrp="1"/>
          </p:cNvSpPr>
          <p:nvPr>
            <p:ph sz="quarter" idx="11" hasCustomPrompt="1"/>
          </p:nvPr>
        </p:nvSpPr>
        <p:spPr>
          <a:xfrm>
            <a:off x="457200" y="5985383"/>
            <a:ext cx="4359965" cy="361031"/>
          </a:xfrm>
        </p:spPr>
        <p:txBody>
          <a:bodyPr anchor="b">
            <a:noAutofit/>
          </a:bodyPr>
          <a:lstStyle>
            <a:lvl1pPr marL="0" indent="0">
              <a:buFontTx/>
              <a:buNone/>
              <a:defRPr sz="1600">
                <a:solidFill>
                  <a:srgbClr val="00ADC6"/>
                </a:solidFill>
              </a:defRPr>
            </a:lvl1pPr>
          </a:lstStyle>
          <a:p>
            <a:pPr lvl="0"/>
            <a:r>
              <a:rPr lang="en-US" dirty="0"/>
              <a:t>Insert date</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38077" y="5517237"/>
            <a:ext cx="1222923" cy="956325"/>
          </a:xfrm>
          <a:prstGeom prst="rect">
            <a:avLst/>
          </a:prstGeom>
        </p:spPr>
      </p:pic>
    </p:spTree>
    <p:extLst>
      <p:ext uri="{BB962C8B-B14F-4D97-AF65-F5344CB8AC3E}">
        <p14:creationId xmlns:p14="http://schemas.microsoft.com/office/powerpoint/2010/main" val="2333385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2">
    <p:spTree>
      <p:nvGrpSpPr>
        <p:cNvPr id="1" name=""/>
        <p:cNvGrpSpPr/>
        <p:nvPr/>
      </p:nvGrpSpPr>
      <p:grpSpPr>
        <a:xfrm>
          <a:off x="0" y="0"/>
          <a:ext cx="0" cy="0"/>
          <a:chOff x="0" y="0"/>
          <a:chExt cx="0" cy="0"/>
        </a:xfrm>
      </p:grpSpPr>
      <p:pic>
        <p:nvPicPr>
          <p:cNvPr id="5" name="Picture 4" descr="logo-a5.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078766" y="279908"/>
            <a:ext cx="816864" cy="509016"/>
          </a:xfrm>
          <a:prstGeom prst="rect">
            <a:avLst/>
          </a:prstGeom>
        </p:spPr>
      </p:pic>
      <p:sp>
        <p:nvSpPr>
          <p:cNvPr id="9" name="Rectangle 8"/>
          <p:cNvSpPr/>
          <p:nvPr userDrawn="1"/>
        </p:nvSpPr>
        <p:spPr>
          <a:xfrm>
            <a:off x="0" y="0"/>
            <a:ext cx="9144000" cy="6858000"/>
          </a:xfrm>
          <a:prstGeom prst="rect">
            <a:avLst/>
          </a:prstGeom>
          <a:solidFill>
            <a:srgbClr val="005EB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 name="Content Placeholder 19"/>
          <p:cNvSpPr>
            <a:spLocks noGrp="1"/>
          </p:cNvSpPr>
          <p:nvPr>
            <p:ph sz="quarter" idx="10" hasCustomPrompt="1"/>
          </p:nvPr>
        </p:nvSpPr>
        <p:spPr>
          <a:xfrm>
            <a:off x="457200" y="5025459"/>
            <a:ext cx="6812020" cy="959925"/>
          </a:xfrm>
        </p:spPr>
        <p:txBody>
          <a:bodyPr anchor="b">
            <a:noAutofit/>
          </a:bodyPr>
          <a:lstStyle>
            <a:lvl1pPr marL="0" indent="0">
              <a:buFontTx/>
              <a:buNone/>
              <a:defRPr sz="2800">
                <a:solidFill>
                  <a:schemeClr val="bg1"/>
                </a:solidFill>
              </a:defRPr>
            </a:lvl1pPr>
          </a:lstStyle>
          <a:p>
            <a:pPr lvl="0"/>
            <a:r>
              <a:rPr lang="en-US" dirty="0"/>
              <a:t>Sub heading</a:t>
            </a:r>
          </a:p>
        </p:txBody>
      </p:sp>
      <p:sp>
        <p:nvSpPr>
          <p:cNvPr id="18" name="Title 1"/>
          <p:cNvSpPr>
            <a:spLocks noGrp="1"/>
          </p:cNvSpPr>
          <p:nvPr>
            <p:ph type="title"/>
          </p:nvPr>
        </p:nvSpPr>
        <p:spPr>
          <a:xfrm>
            <a:off x="474826" y="1402939"/>
            <a:ext cx="8286174" cy="3622520"/>
          </a:xfrm>
        </p:spPr>
        <p:txBody>
          <a:bodyPr anchor="t">
            <a:noAutofit/>
          </a:bodyPr>
          <a:lstStyle>
            <a:lvl1pPr>
              <a:defRPr sz="8000">
                <a:solidFill>
                  <a:schemeClr val="bg1"/>
                </a:solidFill>
              </a:defRPr>
            </a:lvl1pPr>
          </a:lstStyle>
          <a:p>
            <a:r>
              <a:rPr lang="en-GB" dirty="0"/>
              <a:t>Click to edit Master title style</a:t>
            </a:r>
            <a:endParaRPr lang="en-US" dirty="0"/>
          </a:p>
        </p:txBody>
      </p:sp>
      <p:sp>
        <p:nvSpPr>
          <p:cNvPr id="19" name="Date Placeholder 3"/>
          <p:cNvSpPr txBox="1">
            <a:spLocks/>
          </p:cNvSpPr>
          <p:nvPr userDrawn="1"/>
        </p:nvSpPr>
        <p:spPr>
          <a:xfrm>
            <a:off x="457200" y="5985384"/>
            <a:ext cx="2133600" cy="365125"/>
          </a:xfrm>
          <a:prstGeom prst="rect">
            <a:avLst/>
          </a:prstGeom>
        </p:spPr>
        <p:txBody>
          <a:bodyPr vert="horz" lIns="91440" tIns="45720" rIns="91440" bIns="45720" rtlCol="0" anchor="ctr"/>
          <a:lstStyle>
            <a:defPPr>
              <a:defRPr lang="en-US"/>
            </a:defPPr>
            <a:lvl1pPr marL="0" algn="l" defTabSz="457200" rtl="0" eaLnBrk="1" latinLnBrk="0" hangingPunct="1">
              <a:defRPr sz="1600" b="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bg1"/>
              </a:solidFill>
            </a:endParaRPr>
          </a:p>
        </p:txBody>
      </p:sp>
      <p:pic>
        <p:nvPicPr>
          <p:cNvPr id="12" name="Picture 1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538077" y="5517237"/>
            <a:ext cx="1222923" cy="956325"/>
          </a:xfrm>
          <a:prstGeom prst="rect">
            <a:avLst/>
          </a:prstGeom>
        </p:spPr>
      </p:pic>
      <p:sp>
        <p:nvSpPr>
          <p:cNvPr id="10" name="Content Placeholder 19"/>
          <p:cNvSpPr>
            <a:spLocks noGrp="1"/>
          </p:cNvSpPr>
          <p:nvPr>
            <p:ph sz="quarter" idx="11" hasCustomPrompt="1"/>
          </p:nvPr>
        </p:nvSpPr>
        <p:spPr>
          <a:xfrm>
            <a:off x="457200" y="5985383"/>
            <a:ext cx="4359965" cy="361031"/>
          </a:xfrm>
        </p:spPr>
        <p:txBody>
          <a:bodyPr anchor="b">
            <a:noAutofit/>
          </a:bodyPr>
          <a:lstStyle>
            <a:lvl1pPr marL="0" indent="0">
              <a:buFontTx/>
              <a:buNone/>
              <a:defRPr sz="1600">
                <a:solidFill>
                  <a:schemeClr val="bg1"/>
                </a:solidFill>
              </a:defRPr>
            </a:lvl1pPr>
          </a:lstStyle>
          <a:p>
            <a:pPr lvl="0"/>
            <a:r>
              <a:rPr lang="en-US" dirty="0"/>
              <a:t>Insert date</a:t>
            </a:r>
          </a:p>
        </p:txBody>
      </p:sp>
      <p:pic>
        <p:nvPicPr>
          <p:cNvPr id="13" name="Picture 12"/>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743032" y="288437"/>
            <a:ext cx="1110549" cy="878400"/>
          </a:xfrm>
          <a:prstGeom prst="rect">
            <a:avLst/>
          </a:prstGeom>
        </p:spPr>
      </p:pic>
    </p:spTree>
    <p:extLst>
      <p:ext uri="{BB962C8B-B14F-4D97-AF65-F5344CB8AC3E}">
        <p14:creationId xmlns:p14="http://schemas.microsoft.com/office/powerpoint/2010/main" val="2836491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7" name="Picture 6" descr="Untitled-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720912" y="5487584"/>
            <a:ext cx="918569" cy="1003622"/>
          </a:xfrm>
          <a:prstGeom prst="rect">
            <a:avLst/>
          </a:prstGeom>
        </p:spPr>
      </p:pic>
      <p:sp>
        <p:nvSpPr>
          <p:cNvPr id="8" name="Content Placeholder 19"/>
          <p:cNvSpPr>
            <a:spLocks noGrp="1"/>
          </p:cNvSpPr>
          <p:nvPr>
            <p:ph sz="quarter" idx="10" hasCustomPrompt="1"/>
          </p:nvPr>
        </p:nvSpPr>
        <p:spPr>
          <a:xfrm>
            <a:off x="609600" y="4413336"/>
            <a:ext cx="6812020" cy="514019"/>
          </a:xfrm>
        </p:spPr>
        <p:txBody>
          <a:bodyPr>
            <a:normAutofit/>
          </a:bodyPr>
          <a:lstStyle>
            <a:lvl1pPr marL="0" indent="0">
              <a:buFontTx/>
              <a:buNone/>
              <a:defRPr sz="1800">
                <a:solidFill>
                  <a:schemeClr val="bg1"/>
                </a:solidFill>
              </a:defRPr>
            </a:lvl1pPr>
          </a:lstStyle>
          <a:p>
            <a:pPr lvl="0"/>
            <a:r>
              <a:rPr lang="en-US" dirty="0"/>
              <a:t>Name Surname</a:t>
            </a:r>
          </a:p>
        </p:txBody>
      </p:sp>
      <p:sp>
        <p:nvSpPr>
          <p:cNvPr id="12" name="Content Placeholder 19"/>
          <p:cNvSpPr>
            <a:spLocks noGrp="1"/>
          </p:cNvSpPr>
          <p:nvPr>
            <p:ph sz="quarter" idx="11" hasCustomPrompt="1"/>
          </p:nvPr>
        </p:nvSpPr>
        <p:spPr>
          <a:xfrm>
            <a:off x="609600" y="1837997"/>
            <a:ext cx="7111312" cy="2446873"/>
          </a:xfrm>
        </p:spPr>
        <p:txBody>
          <a:bodyPr>
            <a:normAutofit/>
          </a:bodyPr>
          <a:lstStyle>
            <a:lvl1pPr marL="0" indent="0">
              <a:buFontTx/>
              <a:buNone/>
              <a:defRPr sz="3600">
                <a:solidFill>
                  <a:schemeClr val="bg1"/>
                </a:solidFill>
                <a:latin typeface="Arial"/>
                <a:cs typeface="Arial"/>
              </a:defRPr>
            </a:lvl1pPr>
          </a:lstStyle>
          <a:p>
            <a:r>
              <a:rPr lang="en-GB" sz="3600" b="0" dirty="0">
                <a:solidFill>
                  <a:schemeClr val="bg1"/>
                </a:solidFill>
                <a:latin typeface="+mn-lt"/>
                <a:cs typeface="Arial"/>
              </a:rPr>
              <a:t>“You can use this slide to pull out a quote. Use point size 36.”</a:t>
            </a:r>
            <a:endParaRPr lang="en-US" sz="3600" b="0" dirty="0">
              <a:solidFill>
                <a:schemeClr val="bg1"/>
              </a:solidFill>
            </a:endParaRPr>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743032" y="288437"/>
            <a:ext cx="1110549" cy="878400"/>
          </a:xfrm>
          <a:prstGeom prst="rect">
            <a:avLst/>
          </a:prstGeom>
        </p:spPr>
      </p:pic>
    </p:spTree>
    <p:extLst>
      <p:ext uri="{BB962C8B-B14F-4D97-AF65-F5344CB8AC3E}">
        <p14:creationId xmlns:p14="http://schemas.microsoft.com/office/powerpoint/2010/main" val="3579552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Slide Number Placeholder 2"/>
          <p:cNvSpPr>
            <a:spLocks noGrp="1"/>
          </p:cNvSpPr>
          <p:nvPr>
            <p:ph type="sldNum" sz="quarter" idx="10"/>
          </p:nvPr>
        </p:nvSpPr>
        <p:spPr>
          <a:xfrm>
            <a:off x="7010400" y="0"/>
            <a:ext cx="2133600" cy="365125"/>
          </a:xfrm>
        </p:spPr>
        <p:txBody>
          <a:bodyPr/>
          <a:lstStyle>
            <a:lvl1pPr>
              <a:defRPr/>
            </a:lvl1pPr>
          </a:lstStyle>
          <a:p>
            <a:fld id="{D66C4C68-9C76-5449-BBA0-107A51179E14}" type="slidenum">
              <a:rPr lang="en-US" smtClean="0"/>
              <a:pPr/>
              <a:t>‹#›</a:t>
            </a:fld>
            <a:endParaRPr lang="en-US" dirty="0"/>
          </a:p>
        </p:txBody>
      </p:sp>
      <p:sp>
        <p:nvSpPr>
          <p:cNvPr id="6" name="Title 1"/>
          <p:cNvSpPr>
            <a:spLocks noGrp="1"/>
          </p:cNvSpPr>
          <p:nvPr>
            <p:ph type="title"/>
          </p:nvPr>
        </p:nvSpPr>
        <p:spPr>
          <a:xfrm>
            <a:off x="457201" y="749912"/>
            <a:ext cx="7356815" cy="667725"/>
          </a:xfrm>
        </p:spPr>
        <p:txBody>
          <a:bodyPr/>
          <a:lstStyle/>
          <a:p>
            <a:r>
              <a:rPr lang="en-GB"/>
              <a:t>Click to edit Master title style</a:t>
            </a:r>
            <a:endParaRPr lang="en-US"/>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38077" y="5517237"/>
            <a:ext cx="1222923" cy="956325"/>
          </a:xfrm>
          <a:prstGeom prst="rect">
            <a:avLst/>
          </a:prstGeom>
        </p:spPr>
      </p:pic>
    </p:spTree>
    <p:extLst>
      <p:ext uri="{BB962C8B-B14F-4D97-AF65-F5344CB8AC3E}">
        <p14:creationId xmlns:p14="http://schemas.microsoft.com/office/powerpoint/2010/main" val="15771806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no arrow)">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Slide Number Placeholder 2"/>
          <p:cNvSpPr>
            <a:spLocks noGrp="1"/>
          </p:cNvSpPr>
          <p:nvPr>
            <p:ph type="sldNum" sz="quarter" idx="10"/>
          </p:nvPr>
        </p:nvSpPr>
        <p:spPr>
          <a:xfrm>
            <a:off x="7010400" y="0"/>
            <a:ext cx="2133600" cy="365125"/>
          </a:xfrm>
        </p:spPr>
        <p:txBody>
          <a:bodyPr/>
          <a:lstStyle>
            <a:lvl1pPr>
              <a:defRPr/>
            </a:lvl1pPr>
          </a:lstStyle>
          <a:p>
            <a:fld id="{67DE7D0A-5CC0-CD4F-AD63-02ED5F8284D6}" type="slidenum">
              <a:rPr lang="en-US" smtClean="0"/>
              <a:pPr/>
              <a:t>‹#›</a:t>
            </a:fld>
            <a:endParaRPr lang="en-US" dirty="0"/>
          </a:p>
        </p:txBody>
      </p:sp>
      <p:sp>
        <p:nvSpPr>
          <p:cNvPr id="4" name="Content Placeholder 2"/>
          <p:cNvSpPr>
            <a:spLocks noGrp="1"/>
          </p:cNvSpPr>
          <p:nvPr>
            <p:ph idx="1"/>
          </p:nvPr>
        </p:nvSpPr>
        <p:spPr>
          <a:xfrm>
            <a:off x="457200" y="1680295"/>
            <a:ext cx="7841707" cy="3950736"/>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1799361630"/>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2"/>
            </p:custDataLst>
          </p:nvPr>
        </p:nvGraphicFramePr>
        <p:xfrm>
          <a:off x="1481" y="1597"/>
          <a:ext cx="1465" cy="1587"/>
        </p:xfrm>
        <a:graphic>
          <a:graphicData uri="http://schemas.openxmlformats.org/presentationml/2006/ole">
            <mc:AlternateContent xmlns:mc="http://schemas.openxmlformats.org/markup-compatibility/2006">
              <mc:Choice xmlns:v="urn:schemas-microsoft-com:vml" Requires="v">
                <p:oleObj spid="_x0000_s1048" name="think-cell Slide" r:id="rId4" imgW="360" imgH="360" progId="TCLayout.ActiveDocument.1">
                  <p:embed/>
                </p:oleObj>
              </mc:Choice>
              <mc:Fallback>
                <p:oleObj name="think-cell Slide" r:id="rId4" imgW="360" imgH="360" progId="TCLayout.ActiveDocument.1">
                  <p:embed/>
                  <p:pic>
                    <p:nvPicPr>
                      <p:cNvPr id="6" name="Object 5"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81" y="1597"/>
                        <a:ext cx="1465"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hasCustomPrompt="1"/>
          </p:nvPr>
        </p:nvSpPr>
        <p:spPr>
          <a:xfrm>
            <a:off x="434975" y="163513"/>
            <a:ext cx="7726347" cy="831850"/>
          </a:xfrm>
        </p:spPr>
        <p:txBody>
          <a:bodyPr/>
          <a:lstStyle>
            <a:lvl1pPr>
              <a:defRPr/>
            </a:lvl1pPr>
          </a:lstStyle>
          <a:p>
            <a:r>
              <a:rPr lang="en-US" dirty="0"/>
              <a:t>Slide title</a:t>
            </a:r>
            <a:endParaRPr lang="en-GB" dirty="0"/>
          </a:p>
        </p:txBody>
      </p:sp>
      <p:sp>
        <p:nvSpPr>
          <p:cNvPr id="5" name="Text Placeholder 4"/>
          <p:cNvSpPr>
            <a:spLocks noGrp="1"/>
          </p:cNvSpPr>
          <p:nvPr>
            <p:ph type="body" sz="quarter" idx="10" hasCustomPrompt="1"/>
          </p:nvPr>
        </p:nvSpPr>
        <p:spPr>
          <a:xfrm>
            <a:off x="434990" y="1509714"/>
            <a:ext cx="8274051" cy="4613275"/>
          </a:xfrm>
        </p:spPr>
        <p:txBody>
          <a:bodyPr/>
          <a:lstStyle>
            <a:lvl1pPr>
              <a:defRPr baseline="0"/>
            </a:lvl1pPr>
          </a:lstStyle>
          <a:p>
            <a:pPr lvl="0"/>
            <a:r>
              <a:rPr lang="en-US" dirty="0"/>
              <a:t>Body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20"/>
          <p:cNvSpPr>
            <a:spLocks noGrp="1"/>
          </p:cNvSpPr>
          <p:nvPr>
            <p:ph type="body" sz="quarter" idx="11" hasCustomPrompt="1"/>
          </p:nvPr>
        </p:nvSpPr>
        <p:spPr>
          <a:xfrm>
            <a:off x="434975" y="6293224"/>
            <a:ext cx="8274066" cy="304128"/>
          </a:xfrm>
          <a:prstGeom prst="rect">
            <a:avLst/>
          </a:prstGeom>
        </p:spPr>
        <p:txBody>
          <a:bodyPr anchor="b"/>
          <a:lstStyle>
            <a:lvl1pPr marL="0" indent="0">
              <a:buFont typeface="Arial" panose="020B0604020202020204" pitchFamily="34" charset="0"/>
              <a:buNone/>
              <a:defRPr sz="750" b="0"/>
            </a:lvl1pPr>
            <a:lvl2pPr marL="270266" indent="-138110">
              <a:buFont typeface="Arial" panose="020B0604020202020204" pitchFamily="34" charset="0"/>
              <a:buChar char="•"/>
              <a:defRPr sz="1050"/>
            </a:lvl2pPr>
            <a:lvl3pPr marL="540530" indent="-208355">
              <a:buFont typeface="Courier New" panose="02070309020205020404" pitchFamily="49" charset="0"/>
              <a:buChar char="o"/>
              <a:defRPr sz="1050" baseline="0"/>
            </a:lvl3pPr>
          </a:lstStyle>
          <a:p>
            <a:pPr lvl="0"/>
            <a:r>
              <a:rPr lang="en-US" dirty="0"/>
              <a:t>Click to add notes or sources</a:t>
            </a:r>
          </a:p>
        </p:txBody>
      </p:sp>
    </p:spTree>
    <p:extLst>
      <p:ext uri="{BB962C8B-B14F-4D97-AF65-F5344CB8AC3E}">
        <p14:creationId xmlns:p14="http://schemas.microsoft.com/office/powerpoint/2010/main" val="292654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userDrawn="1">
  <p:cSld name="Title Slide">
    <p:spTree>
      <p:nvGrpSpPr>
        <p:cNvPr id="1" name=""/>
        <p:cNvGrpSpPr/>
        <p:nvPr/>
      </p:nvGrpSpPr>
      <p:grpSpPr>
        <a:xfrm>
          <a:off x="0" y="0"/>
          <a:ext cx="0" cy="0"/>
          <a:chOff x="0" y="0"/>
          <a:chExt cx="0" cy="0"/>
        </a:xfrm>
      </p:grpSpPr>
      <p:graphicFrame>
        <p:nvGraphicFramePr>
          <p:cNvPr id="24728" name="Rectangle 152" hidden="1"/>
          <p:cNvGraphicFramePr>
            <a:graphicFrameLocks/>
          </p:cNvGraphicFramePr>
          <p:nvPr>
            <p:custDataLst>
              <p:tags r:id="rId2"/>
            </p:custDataLst>
          </p:nvPr>
        </p:nvGraphicFramePr>
        <p:xfrm>
          <a:off x="1" y="0"/>
          <a:ext cx="158750" cy="158750"/>
        </p:xfrm>
        <a:graphic>
          <a:graphicData uri="http://schemas.openxmlformats.org/presentationml/2006/ole">
            <mc:AlternateContent xmlns:mc="http://schemas.openxmlformats.org/markup-compatibility/2006">
              <mc:Choice xmlns:v="urn:schemas-microsoft-com:vml" Requires="v">
                <p:oleObj spid="_x0000_s2072" name="think-cell Slide" r:id="rId4" imgW="0" imgH="0" progId="TCLayout.ActiveDocument.1">
                  <p:embed/>
                </p:oleObj>
              </mc:Choice>
              <mc:Fallback>
                <p:oleObj name="think-cell Slide" r:id="rId4" imgW="0" imgH="0" progId="TCLayout.ActiveDocument.1">
                  <p:embed/>
                  <p:pic>
                    <p:nvPicPr>
                      <p:cNvPr id="24728" name="Rectangle 152" hidden="1"/>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9" name="Picture 8" descr="logo-a5.gif"/>
          <p:cNvPicPr>
            <a:picLocks noChangeAspect="1"/>
          </p:cNvPicPr>
          <p:nvPr userDrawn="1"/>
        </p:nvPicPr>
        <p:blipFill rotWithShape="1">
          <a:blip r:embed="rId5" cstate="print">
            <a:extLst>
              <a:ext uri="{28A0092B-C50C-407E-A947-70E740481C1C}">
                <a14:useLocalDpi xmlns:a14="http://schemas.microsoft.com/office/drawing/2010/main" val="0"/>
              </a:ext>
            </a:extLst>
          </a:blip>
          <a:srcRect l="22248" b="48344"/>
          <a:stretch/>
        </p:blipFill>
        <p:spPr>
          <a:xfrm>
            <a:off x="7999355" y="375335"/>
            <a:ext cx="791256" cy="354869"/>
          </a:xfrm>
          <a:prstGeom prst="rect">
            <a:avLst/>
          </a:prstGeom>
        </p:spPr>
      </p:pic>
      <p:sp>
        <p:nvSpPr>
          <p:cNvPr id="25" name="Title 9"/>
          <p:cNvSpPr>
            <a:spLocks noGrp="1"/>
          </p:cNvSpPr>
          <p:nvPr>
            <p:ph type="title"/>
          </p:nvPr>
        </p:nvSpPr>
        <p:spPr>
          <a:xfrm>
            <a:off x="576268" y="2480566"/>
            <a:ext cx="8135936" cy="2160734"/>
          </a:xfrm>
        </p:spPr>
        <p:txBody>
          <a:bodyPr/>
          <a:lstStyle>
            <a:lvl1pPr>
              <a:defRPr sz="2250"/>
            </a:lvl1pPr>
          </a:lstStyle>
          <a:p>
            <a:r>
              <a:rPr lang="en-US"/>
              <a:t>Click to edit Master title style</a:t>
            </a:r>
            <a:endParaRPr lang="en-GB" dirty="0"/>
          </a:p>
        </p:txBody>
      </p:sp>
      <p:sp>
        <p:nvSpPr>
          <p:cNvPr id="26" name="Text Placeholder 11"/>
          <p:cNvSpPr>
            <a:spLocks noGrp="1"/>
          </p:cNvSpPr>
          <p:nvPr>
            <p:ph type="body" sz="quarter" idx="10"/>
          </p:nvPr>
        </p:nvSpPr>
        <p:spPr>
          <a:xfrm>
            <a:off x="576268" y="4949721"/>
            <a:ext cx="8135936" cy="991523"/>
          </a:xfrm>
        </p:spPr>
        <p:txBody>
          <a:bodyPr/>
          <a:lstStyle>
            <a:lvl1pPr>
              <a:defRPr sz="2100" b="0">
                <a:solidFill>
                  <a:schemeClr val="accent5"/>
                </a:solidFill>
              </a:defRPr>
            </a:lvl1pPr>
          </a:lstStyle>
          <a:p>
            <a:pPr lvl="0"/>
            <a:r>
              <a:rPr lang="en-US" dirty="0"/>
              <a:t>Click to edit Master text styles</a:t>
            </a:r>
          </a:p>
        </p:txBody>
      </p:sp>
      <p:sp>
        <p:nvSpPr>
          <p:cNvPr id="27" name="Text Placeholder 14"/>
          <p:cNvSpPr>
            <a:spLocks noGrp="1"/>
          </p:cNvSpPr>
          <p:nvPr>
            <p:ph type="body" sz="quarter" idx="11" hasCustomPrompt="1"/>
          </p:nvPr>
        </p:nvSpPr>
        <p:spPr>
          <a:xfrm>
            <a:off x="576268" y="5985383"/>
            <a:ext cx="8135936" cy="361030"/>
          </a:xfrm>
        </p:spPr>
        <p:txBody>
          <a:bodyPr/>
          <a:lstStyle>
            <a:lvl1pPr>
              <a:defRPr b="0">
                <a:solidFill>
                  <a:schemeClr val="accent5"/>
                </a:solidFill>
              </a:defRPr>
            </a:lvl1pPr>
          </a:lstStyle>
          <a:p>
            <a:pPr lvl="0"/>
            <a:r>
              <a:rPr lang="en-US" dirty="0"/>
              <a:t>Date</a:t>
            </a:r>
            <a:endParaRPr lang="en-GB" dirty="0"/>
          </a:p>
        </p:txBody>
      </p:sp>
      <p:sp>
        <p:nvSpPr>
          <p:cNvPr id="2" name="Slide Number Placeholder 1">
            <a:extLst>
              <a:ext uri="{FF2B5EF4-FFF2-40B4-BE49-F238E27FC236}">
                <a16:creationId xmlns:a16="http://schemas.microsoft.com/office/drawing/2014/main" xmlns="" id="{43FD54AA-D7C2-498F-B8FA-384768DE33D3}"/>
              </a:ext>
            </a:extLst>
          </p:cNvPr>
          <p:cNvSpPr>
            <a:spLocks noGrp="1"/>
          </p:cNvSpPr>
          <p:nvPr>
            <p:ph type="sldNum" sz="quarter" idx="12"/>
          </p:nvPr>
        </p:nvSpPr>
        <p:spPr/>
        <p:txBody>
          <a:bodyPr/>
          <a:lstStyle/>
          <a:p>
            <a:r>
              <a:rPr lang="en-US" dirty="0"/>
              <a:t>CONFIDENTIAL DRAFT – NOT A STATEMENT OF POLICY</a:t>
            </a:r>
          </a:p>
        </p:txBody>
      </p:sp>
    </p:spTree>
    <p:extLst>
      <p:ext uri="{BB962C8B-B14F-4D97-AF65-F5344CB8AC3E}">
        <p14:creationId xmlns:p14="http://schemas.microsoft.com/office/powerpoint/2010/main" val="1380522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80295"/>
            <a:ext cx="7841707" cy="3950736"/>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21"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latin typeface="Arial"/>
                <a:cs typeface="Arial"/>
              </a:defRPr>
            </a:lvl1pPr>
          </a:lstStyle>
          <a:p>
            <a:fld id="{61E112CC-F5C7-5E43-8EAA-F554FEB5E453}" type="slidenum">
              <a:rPr lang="en-US" smtClean="0"/>
              <a:pPr/>
              <a:t>‹#›</a:t>
            </a:fld>
            <a:endParaRPr lang="en-US" dirty="0"/>
          </a:p>
        </p:txBody>
      </p:sp>
      <p:sp>
        <p:nvSpPr>
          <p:cNvPr id="23" name="Date Placeholder 3"/>
          <p:cNvSpPr txBox="1">
            <a:spLocks/>
          </p:cNvSpPr>
          <p:nvPr userDrawn="1"/>
        </p:nvSpPr>
        <p:spPr>
          <a:xfrm>
            <a:off x="457200" y="6356350"/>
            <a:ext cx="2133600" cy="365125"/>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solidFill>
                <a:latin typeface="Arial"/>
                <a:ea typeface="+mn-ea"/>
                <a:cs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rtl="0"/>
            <a:r>
              <a:rPr lang="en-GB" sz="1200" b="0" i="0" u="none" strike="noStrike" kern="1200" baseline="0" dirty="0">
                <a:solidFill>
                  <a:schemeClr val="tx1"/>
                </a:solidFill>
                <a:latin typeface="Arial"/>
                <a:ea typeface="+mn-ea"/>
                <a:cs typeface="Arial"/>
              </a:rPr>
              <a:t>www.england.nhs.uk</a:t>
            </a:r>
          </a:p>
        </p:txBody>
      </p:sp>
      <p:sp>
        <p:nvSpPr>
          <p:cNvPr id="26" name="Title Placeholder 1"/>
          <p:cNvSpPr>
            <a:spLocks noGrp="1"/>
          </p:cNvSpPr>
          <p:nvPr>
            <p:ph type="title"/>
          </p:nvPr>
        </p:nvSpPr>
        <p:spPr>
          <a:xfrm>
            <a:off x="457201" y="749912"/>
            <a:ext cx="7376429" cy="667725"/>
          </a:xfrm>
          <a:prstGeom prst="rect">
            <a:avLst/>
          </a:prstGeom>
        </p:spPr>
        <p:txBody>
          <a:bodyPr vert="horz" lIns="91440" tIns="45720" rIns="91440" bIns="45720" rtlCol="0" anchor="ctr">
            <a:normAutofit/>
          </a:bodyPr>
          <a:lstStyle/>
          <a:p>
            <a:r>
              <a:rPr lang="en-GB" sz="3600" b="1" dirty="0">
                <a:solidFill>
                  <a:schemeClr val="tx2"/>
                </a:solidFill>
                <a:latin typeface="+mj-lt"/>
                <a:cs typeface="Arial"/>
              </a:rPr>
              <a:t>Click</a:t>
            </a:r>
            <a:r>
              <a:rPr lang="en-GB" sz="3600" b="1" baseline="0" dirty="0">
                <a:solidFill>
                  <a:schemeClr val="tx2"/>
                </a:solidFill>
                <a:latin typeface="+mj-lt"/>
                <a:cs typeface="Arial"/>
              </a:rPr>
              <a:t> to edit the master title style</a:t>
            </a:r>
            <a:endParaRPr lang="en-GB" sz="3600" b="1" dirty="0">
              <a:solidFill>
                <a:schemeClr val="tx2"/>
              </a:solidFill>
              <a:latin typeface="+mj-lt"/>
              <a:cs typeface="Arial"/>
            </a:endParaRPr>
          </a:p>
        </p:txBody>
      </p:sp>
      <p:pic>
        <p:nvPicPr>
          <p:cNvPr id="2" name="Picture 1"/>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7833630" y="371210"/>
            <a:ext cx="927657" cy="718608"/>
          </a:xfrm>
          <a:prstGeom prst="rect">
            <a:avLst/>
          </a:prstGeom>
        </p:spPr>
      </p:pic>
    </p:spTree>
    <p:extLst>
      <p:ext uri="{BB962C8B-B14F-4D97-AF65-F5344CB8AC3E}">
        <p14:creationId xmlns:p14="http://schemas.microsoft.com/office/powerpoint/2010/main" val="2531189095"/>
      </p:ext>
    </p:extLst>
  </p:cSld>
  <p:clrMap bg1="lt1" tx1="dk1" bg2="lt2" tx2="dk2" accent1="accent1" accent2="accent2" accent3="accent3" accent4="accent4" accent5="accent5" accent6="accent6" hlink="hlink" folHlink="folHlink"/>
  <p:sldLayoutIdLst>
    <p:sldLayoutId id="2147483649" r:id="rId1"/>
    <p:sldLayoutId id="2147483673" r:id="rId2"/>
    <p:sldLayoutId id="2147483680" r:id="rId3"/>
    <p:sldLayoutId id="2147483650" r:id="rId4"/>
    <p:sldLayoutId id="2147483678" r:id="rId5"/>
    <p:sldLayoutId id="2147483681" r:id="rId6"/>
    <p:sldLayoutId id="2147483686" r:id="rId7"/>
  </p:sldLayoutIdLst>
  <p:hf hdr="0" ftr="0" dt="0"/>
  <p:txStyles>
    <p:titleStyle>
      <a:lvl1pPr algn="l" defTabSz="457200" rtl="0" eaLnBrk="1" latinLnBrk="0" hangingPunct="1">
        <a:spcBef>
          <a:spcPct val="0"/>
        </a:spcBef>
        <a:buNone/>
        <a:defRPr lang="en-GB" sz="3600" b="1" i="0" kern="1200" baseline="0" smtClean="0">
          <a:solidFill>
            <a:schemeClr val="tx2"/>
          </a:solidFill>
          <a:latin typeface="Arial"/>
          <a:ea typeface="+mj-ea"/>
          <a:cs typeface="Arial"/>
        </a:defRPr>
      </a:lvl1pPr>
    </p:titleStyle>
    <p:bodyStyle>
      <a:lvl1pPr marL="342900" indent="-342900" algn="l" defTabSz="457200" rtl="0" eaLnBrk="1" latinLnBrk="0" hangingPunct="1">
        <a:spcBef>
          <a:spcPct val="20000"/>
        </a:spcBef>
        <a:buClr>
          <a:schemeClr val="tx2"/>
        </a:buClr>
        <a:buFont typeface="Arial"/>
        <a:buChar char="•"/>
        <a:defRPr sz="2400" kern="1200">
          <a:solidFill>
            <a:schemeClr val="tx1"/>
          </a:solidFill>
          <a:latin typeface="+mn-lt"/>
          <a:ea typeface="+mn-ea"/>
          <a:cs typeface="+mn-cs"/>
        </a:defRPr>
      </a:lvl1pPr>
      <a:lvl2pPr marL="742950" indent="-285750" algn="l" defTabSz="457200" rtl="0" eaLnBrk="1" latinLnBrk="0" hangingPunct="1">
        <a:spcBef>
          <a:spcPct val="20000"/>
        </a:spcBef>
        <a:buClr>
          <a:schemeClr val="tx2"/>
        </a:buClr>
        <a:buFont typeface="Arial"/>
        <a:buChar char="•"/>
        <a:defRPr sz="2400" kern="1200">
          <a:solidFill>
            <a:schemeClr val="tx1"/>
          </a:solidFill>
          <a:latin typeface="+mn-lt"/>
          <a:ea typeface="+mn-ea"/>
          <a:cs typeface="+mn-cs"/>
        </a:defRPr>
      </a:lvl2pPr>
      <a:lvl3pPr marL="1143000" indent="-228600" algn="l" defTabSz="457200" rtl="0" eaLnBrk="1" latinLnBrk="0" hangingPunct="1">
        <a:spcBef>
          <a:spcPct val="20000"/>
        </a:spcBef>
        <a:buClr>
          <a:schemeClr val="tx2"/>
        </a:buClr>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Clr>
          <a:schemeClr val="tx2"/>
        </a:buClr>
        <a:buFont typeface="Arial"/>
        <a:buChar char="•"/>
        <a:defRPr sz="2400" kern="1200">
          <a:solidFill>
            <a:schemeClr val="tx1"/>
          </a:solidFill>
          <a:latin typeface="+mn-lt"/>
          <a:ea typeface="+mn-ea"/>
          <a:cs typeface="+mn-cs"/>
        </a:defRPr>
      </a:lvl4pPr>
      <a:lvl5pPr marL="2057400" indent="-228600" algn="l" defTabSz="457200" rtl="0" eaLnBrk="1" latinLnBrk="0" hangingPunct="1">
        <a:spcBef>
          <a:spcPct val="20000"/>
        </a:spcBef>
        <a:buClr>
          <a:schemeClr val="tx2"/>
        </a:buClr>
        <a:buFont typeface="Arial"/>
        <a:buChar char="•"/>
        <a:defRPr sz="24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8.xml"/><Relationship Id="rId1" Type="http://schemas.openxmlformats.org/officeDocument/2006/relationships/slideLayout" Target="../slideLayouts/slideLayout6.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xmlns="" id="{89E9200E-7EE9-4BAB-BEA4-7461F15DC41C}"/>
              </a:ext>
            </a:extLst>
          </p:cNvPr>
          <p:cNvPicPr>
            <a:picLocks noChangeAspect="1"/>
          </p:cNvPicPr>
          <p:nvPr/>
        </p:nvPicPr>
        <p:blipFill rotWithShape="1">
          <a:blip r:embed="rId3"/>
          <a:srcRect l="1" t="37769" r="-1841" b="31515"/>
          <a:stretch/>
        </p:blipFill>
        <p:spPr>
          <a:xfrm>
            <a:off x="7200" y="2888299"/>
            <a:ext cx="9295200" cy="3969702"/>
          </a:xfrm>
          <a:prstGeom prst="rect">
            <a:avLst/>
          </a:prstGeom>
          <a:ln>
            <a:noFill/>
          </a:ln>
          <a:effectLst/>
        </p:spPr>
      </p:pic>
      <p:sp>
        <p:nvSpPr>
          <p:cNvPr id="7" name="Text Placeholder 6">
            <a:extLst>
              <a:ext uri="{FF2B5EF4-FFF2-40B4-BE49-F238E27FC236}">
                <a16:creationId xmlns:a16="http://schemas.microsoft.com/office/drawing/2014/main" xmlns="" id="{26F4F150-4375-452E-8415-F1CC89D36F0B}"/>
              </a:ext>
            </a:extLst>
          </p:cNvPr>
          <p:cNvSpPr>
            <a:spLocks noGrp="1"/>
          </p:cNvSpPr>
          <p:nvPr>
            <p:ph type="body" sz="quarter" idx="10"/>
          </p:nvPr>
        </p:nvSpPr>
        <p:spPr>
          <a:xfrm>
            <a:off x="281529" y="728055"/>
            <a:ext cx="8453909" cy="1072312"/>
          </a:xfrm>
        </p:spPr>
        <p:txBody>
          <a:bodyPr vert="horz" lIns="91440" tIns="45720" rIns="91440" bIns="45720" rtlCol="0" anchor="t">
            <a:noAutofit/>
          </a:bodyPr>
          <a:lstStyle/>
          <a:p>
            <a:pPr marL="0" indent="0">
              <a:spcBef>
                <a:spcPct val="0"/>
              </a:spcBef>
              <a:buNone/>
            </a:pPr>
            <a:r>
              <a:rPr lang="en-GB" sz="3200" b="1" dirty="0">
                <a:solidFill>
                  <a:schemeClr val="tx2"/>
                </a:solidFill>
                <a:latin typeface="Arial"/>
                <a:ea typeface="+mj-ea"/>
                <a:cs typeface="Arial"/>
              </a:rPr>
              <a:t>PCN Additional Roles Reimbursement Scheme: Establishing the workforce baseline and assessing additionality </a:t>
            </a:r>
          </a:p>
          <a:p>
            <a:pPr>
              <a:spcBef>
                <a:spcPct val="0"/>
              </a:spcBef>
              <a:buNone/>
            </a:pPr>
            <a:endParaRPr lang="en-GB" sz="3200" b="1" dirty="0">
              <a:solidFill>
                <a:schemeClr val="tx2"/>
              </a:solidFill>
              <a:latin typeface="Arial"/>
              <a:ea typeface="+mj-ea"/>
              <a:cs typeface="Arial"/>
            </a:endParaRPr>
          </a:p>
          <a:p>
            <a:pPr>
              <a:spcBef>
                <a:spcPct val="0"/>
              </a:spcBef>
              <a:buNone/>
            </a:pPr>
            <a:r>
              <a:rPr lang="en-GB" sz="3200" b="1" dirty="0">
                <a:solidFill>
                  <a:schemeClr val="tx2"/>
                </a:solidFill>
                <a:latin typeface="Arial"/>
                <a:ea typeface="+mj-ea"/>
                <a:cs typeface="Arial"/>
              </a:rPr>
              <a:t>7 June 2019</a:t>
            </a:r>
          </a:p>
          <a:p>
            <a:pPr>
              <a:spcBef>
                <a:spcPct val="0"/>
              </a:spcBef>
              <a:buNone/>
            </a:pPr>
            <a:endParaRPr lang="en-GB" sz="3200" b="1" dirty="0">
              <a:solidFill>
                <a:schemeClr val="tx2"/>
              </a:solidFill>
              <a:latin typeface="Arial"/>
              <a:ea typeface="+mj-ea"/>
              <a:cs typeface="Arial"/>
            </a:endParaRPr>
          </a:p>
        </p:txBody>
      </p:sp>
      <p:sp>
        <p:nvSpPr>
          <p:cNvPr id="3" name="Slide Number Placeholder 2">
            <a:extLst>
              <a:ext uri="{FF2B5EF4-FFF2-40B4-BE49-F238E27FC236}">
                <a16:creationId xmlns:a16="http://schemas.microsoft.com/office/drawing/2014/main" xmlns="" id="{B6F42311-B0CA-418D-A989-CE5F970D932B}"/>
              </a:ext>
            </a:extLst>
          </p:cNvPr>
          <p:cNvSpPr>
            <a:spLocks noGrp="1"/>
          </p:cNvSpPr>
          <p:nvPr>
            <p:ph type="sldNum" sz="quarter" idx="12"/>
          </p:nvPr>
        </p:nvSpPr>
        <p:spPr/>
        <p:txBody>
          <a:bodyPr/>
          <a:lstStyle/>
          <a:p>
            <a:r>
              <a:rPr lang="en-US" dirty="0"/>
              <a:t>CONFIDENTIAL DRAFT – NOT A STATEMENT OF POLICY</a:t>
            </a:r>
          </a:p>
        </p:txBody>
      </p:sp>
    </p:spTree>
    <p:extLst>
      <p:ext uri="{BB962C8B-B14F-4D97-AF65-F5344CB8AC3E}">
        <p14:creationId xmlns:p14="http://schemas.microsoft.com/office/powerpoint/2010/main" val="22088967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0799" y="196171"/>
            <a:ext cx="7726347" cy="563108"/>
          </a:xfrm>
        </p:spPr>
        <p:txBody>
          <a:bodyPr/>
          <a:lstStyle/>
          <a:p>
            <a:r>
              <a:rPr lang="en-GB" sz="2400" dirty="0"/>
              <a:t>Process map </a:t>
            </a:r>
          </a:p>
        </p:txBody>
      </p:sp>
      <p:sp>
        <p:nvSpPr>
          <p:cNvPr id="14" name="Rectangle 13"/>
          <p:cNvSpPr/>
          <p:nvPr/>
        </p:nvSpPr>
        <p:spPr>
          <a:xfrm>
            <a:off x="417672" y="1482044"/>
            <a:ext cx="5332196" cy="392415"/>
          </a:xfrm>
          <a:prstGeom prst="rect">
            <a:avLst/>
          </a:prstGeom>
        </p:spPr>
        <p:txBody>
          <a:bodyPr vert="horz" lIns="68572" tIns="34286" rIns="68572" bIns="34286" rtlCol="0" anchor="ctr">
            <a:normAutofit/>
          </a:bodyPr>
          <a:lstStyle/>
          <a:p>
            <a:pPr fontAlgn="base">
              <a:spcBef>
                <a:spcPct val="0"/>
              </a:spcBef>
            </a:pPr>
            <a:endParaRPr lang="en-GB" sz="900" i="1" dirty="0">
              <a:solidFill>
                <a:srgbClr val="0072C6"/>
              </a:solidFill>
              <a:cs typeface="Arial"/>
            </a:endParaRPr>
          </a:p>
        </p:txBody>
      </p:sp>
      <p:sp>
        <p:nvSpPr>
          <p:cNvPr id="16" name="Rectangle 15">
            <a:extLst>
              <a:ext uri="{FF2B5EF4-FFF2-40B4-BE49-F238E27FC236}">
                <a16:creationId xmlns:a16="http://schemas.microsoft.com/office/drawing/2014/main" xmlns="" id="{675DDB40-C6BE-4C1B-93B1-3C799ED34BBC}"/>
              </a:ext>
            </a:extLst>
          </p:cNvPr>
          <p:cNvSpPr/>
          <p:nvPr/>
        </p:nvSpPr>
        <p:spPr>
          <a:xfrm>
            <a:off x="400369" y="3271232"/>
            <a:ext cx="5332196" cy="392415"/>
          </a:xfrm>
          <a:prstGeom prst="rect">
            <a:avLst/>
          </a:prstGeom>
        </p:spPr>
        <p:txBody>
          <a:bodyPr vert="horz" lIns="68572" tIns="34286" rIns="68572" bIns="34286" rtlCol="0" anchor="ctr">
            <a:normAutofit/>
          </a:bodyPr>
          <a:lstStyle/>
          <a:p>
            <a:pPr fontAlgn="base">
              <a:spcBef>
                <a:spcPct val="0"/>
              </a:spcBef>
            </a:pPr>
            <a:endParaRPr lang="en-GB" sz="900" i="1" dirty="0">
              <a:solidFill>
                <a:srgbClr val="0072C6"/>
              </a:solidFill>
              <a:cs typeface="Arial"/>
            </a:endParaRPr>
          </a:p>
        </p:txBody>
      </p:sp>
      <p:sp>
        <p:nvSpPr>
          <p:cNvPr id="21" name="Rectangle 20">
            <a:extLst>
              <a:ext uri="{FF2B5EF4-FFF2-40B4-BE49-F238E27FC236}">
                <a16:creationId xmlns:a16="http://schemas.microsoft.com/office/drawing/2014/main" xmlns="" id="{EC4F9EAF-53A1-4412-89EB-BDFC32037B64}"/>
              </a:ext>
            </a:extLst>
          </p:cNvPr>
          <p:cNvSpPr/>
          <p:nvPr/>
        </p:nvSpPr>
        <p:spPr>
          <a:xfrm>
            <a:off x="406839" y="4487834"/>
            <a:ext cx="5332196" cy="392415"/>
          </a:xfrm>
          <a:prstGeom prst="rect">
            <a:avLst/>
          </a:prstGeom>
        </p:spPr>
        <p:txBody>
          <a:bodyPr vert="horz" lIns="68572" tIns="34286" rIns="68572" bIns="34286" rtlCol="0" anchor="ctr">
            <a:normAutofit/>
          </a:bodyPr>
          <a:lstStyle/>
          <a:p>
            <a:pPr fontAlgn="base">
              <a:spcBef>
                <a:spcPct val="0"/>
              </a:spcBef>
            </a:pPr>
            <a:endParaRPr lang="en-GB" sz="900" i="1" dirty="0">
              <a:solidFill>
                <a:srgbClr val="0072C6"/>
              </a:solidFill>
              <a:cs typeface="Arial"/>
            </a:endParaRPr>
          </a:p>
        </p:txBody>
      </p:sp>
      <p:graphicFrame>
        <p:nvGraphicFramePr>
          <p:cNvPr id="3" name="Diagram 2">
            <a:extLst>
              <a:ext uri="{FF2B5EF4-FFF2-40B4-BE49-F238E27FC236}">
                <a16:creationId xmlns:a16="http://schemas.microsoft.com/office/drawing/2014/main" xmlns="" id="{E11517CC-1478-4282-8B95-F97855F0811F}"/>
              </a:ext>
            </a:extLst>
          </p:cNvPr>
          <p:cNvGraphicFramePr/>
          <p:nvPr>
            <p:extLst>
              <p:ext uri="{D42A27DB-BD31-4B8C-83A1-F6EECF244321}">
                <p14:modId xmlns:p14="http://schemas.microsoft.com/office/powerpoint/2010/main" val="4061994177"/>
              </p:ext>
            </p:extLst>
          </p:nvPr>
        </p:nvGraphicFramePr>
        <p:xfrm>
          <a:off x="260799" y="829115"/>
          <a:ext cx="6096000" cy="28345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8" name="Diagram 7">
            <a:extLst>
              <a:ext uri="{FF2B5EF4-FFF2-40B4-BE49-F238E27FC236}">
                <a16:creationId xmlns:a16="http://schemas.microsoft.com/office/drawing/2014/main" xmlns="" id="{9790D00F-5DE9-4107-909A-5375DEE016DA}"/>
              </a:ext>
            </a:extLst>
          </p:cNvPr>
          <p:cNvGraphicFramePr/>
          <p:nvPr>
            <p:extLst>
              <p:ext uri="{D42A27DB-BD31-4B8C-83A1-F6EECF244321}">
                <p14:modId xmlns:p14="http://schemas.microsoft.com/office/powerpoint/2010/main" val="2742526591"/>
              </p:ext>
            </p:extLst>
          </p:nvPr>
        </p:nvGraphicFramePr>
        <p:xfrm>
          <a:off x="260799" y="3467439"/>
          <a:ext cx="6096000" cy="2834532"/>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35704170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0799" y="196171"/>
            <a:ext cx="7726347" cy="563108"/>
          </a:xfrm>
        </p:spPr>
        <p:txBody>
          <a:bodyPr>
            <a:normAutofit/>
          </a:bodyPr>
          <a:lstStyle/>
          <a:p>
            <a:r>
              <a:rPr lang="en-GB" sz="2400" dirty="0"/>
              <a:t>Assessing additionality </a:t>
            </a:r>
          </a:p>
        </p:txBody>
      </p:sp>
      <p:sp>
        <p:nvSpPr>
          <p:cNvPr id="14" name="Rectangle 13"/>
          <p:cNvSpPr/>
          <p:nvPr/>
        </p:nvSpPr>
        <p:spPr>
          <a:xfrm>
            <a:off x="417672" y="1482044"/>
            <a:ext cx="5332196" cy="392415"/>
          </a:xfrm>
          <a:prstGeom prst="rect">
            <a:avLst/>
          </a:prstGeom>
        </p:spPr>
        <p:txBody>
          <a:bodyPr vert="horz" lIns="68572" tIns="34286" rIns="68572" bIns="34286" rtlCol="0" anchor="ctr">
            <a:normAutofit/>
          </a:bodyPr>
          <a:lstStyle/>
          <a:p>
            <a:pPr fontAlgn="base">
              <a:spcBef>
                <a:spcPct val="0"/>
              </a:spcBef>
            </a:pPr>
            <a:endParaRPr lang="en-GB" sz="900" i="1" dirty="0">
              <a:solidFill>
                <a:srgbClr val="0072C6"/>
              </a:solidFill>
              <a:cs typeface="Arial"/>
            </a:endParaRPr>
          </a:p>
        </p:txBody>
      </p:sp>
      <p:sp>
        <p:nvSpPr>
          <p:cNvPr id="16" name="Rectangle 15">
            <a:extLst>
              <a:ext uri="{FF2B5EF4-FFF2-40B4-BE49-F238E27FC236}">
                <a16:creationId xmlns:a16="http://schemas.microsoft.com/office/drawing/2014/main" xmlns="" id="{675DDB40-C6BE-4C1B-93B1-3C799ED34BBC}"/>
              </a:ext>
            </a:extLst>
          </p:cNvPr>
          <p:cNvSpPr/>
          <p:nvPr/>
        </p:nvSpPr>
        <p:spPr>
          <a:xfrm>
            <a:off x="400369" y="3271232"/>
            <a:ext cx="5332196" cy="392415"/>
          </a:xfrm>
          <a:prstGeom prst="rect">
            <a:avLst/>
          </a:prstGeom>
        </p:spPr>
        <p:txBody>
          <a:bodyPr vert="horz" lIns="68572" tIns="34286" rIns="68572" bIns="34286" rtlCol="0" anchor="ctr">
            <a:normAutofit/>
          </a:bodyPr>
          <a:lstStyle/>
          <a:p>
            <a:pPr fontAlgn="base">
              <a:spcBef>
                <a:spcPct val="0"/>
              </a:spcBef>
            </a:pPr>
            <a:endParaRPr lang="en-GB" sz="900" i="1" dirty="0">
              <a:solidFill>
                <a:srgbClr val="0072C6"/>
              </a:solidFill>
              <a:cs typeface="Arial"/>
            </a:endParaRPr>
          </a:p>
        </p:txBody>
      </p:sp>
      <p:sp>
        <p:nvSpPr>
          <p:cNvPr id="21" name="Rectangle 20">
            <a:extLst>
              <a:ext uri="{FF2B5EF4-FFF2-40B4-BE49-F238E27FC236}">
                <a16:creationId xmlns:a16="http://schemas.microsoft.com/office/drawing/2014/main" xmlns="" id="{EC4F9EAF-53A1-4412-89EB-BDFC32037B64}"/>
              </a:ext>
            </a:extLst>
          </p:cNvPr>
          <p:cNvSpPr/>
          <p:nvPr/>
        </p:nvSpPr>
        <p:spPr>
          <a:xfrm>
            <a:off x="406839" y="4487834"/>
            <a:ext cx="5332196" cy="392415"/>
          </a:xfrm>
          <a:prstGeom prst="rect">
            <a:avLst/>
          </a:prstGeom>
        </p:spPr>
        <p:txBody>
          <a:bodyPr vert="horz" lIns="68572" tIns="34286" rIns="68572" bIns="34286" rtlCol="0" anchor="ctr">
            <a:normAutofit/>
          </a:bodyPr>
          <a:lstStyle/>
          <a:p>
            <a:pPr fontAlgn="base">
              <a:spcBef>
                <a:spcPct val="0"/>
              </a:spcBef>
            </a:pPr>
            <a:endParaRPr lang="en-GB" sz="900" i="1" dirty="0">
              <a:solidFill>
                <a:srgbClr val="0072C6"/>
              </a:solidFill>
              <a:cs typeface="Arial"/>
            </a:endParaRPr>
          </a:p>
        </p:txBody>
      </p:sp>
      <p:sp>
        <p:nvSpPr>
          <p:cNvPr id="15" name="TextBox 14"/>
          <p:cNvSpPr txBox="1"/>
          <p:nvPr/>
        </p:nvSpPr>
        <p:spPr>
          <a:xfrm>
            <a:off x="251520" y="1116440"/>
            <a:ext cx="8481514" cy="5478423"/>
          </a:xfrm>
          <a:prstGeom prst="rect">
            <a:avLst/>
          </a:prstGeom>
          <a:solidFill>
            <a:schemeClr val="tx2"/>
          </a:solidFill>
        </p:spPr>
        <p:txBody>
          <a:bodyPr wrap="square" rtlCol="0">
            <a:spAutoFit/>
          </a:bodyPr>
          <a:lstStyle/>
          <a:p>
            <a:pPr marL="342900" indent="-342900">
              <a:buAutoNum type="arabicPeriod"/>
            </a:pPr>
            <a:r>
              <a:rPr lang="en-GB" sz="1400" dirty="0">
                <a:solidFill>
                  <a:schemeClr val="bg1"/>
                </a:solidFill>
              </a:rPr>
              <a:t>Applying strict additionality criteria secures pre-existing funding for general practice.</a:t>
            </a:r>
          </a:p>
          <a:p>
            <a:pPr marL="342900" indent="-342900">
              <a:buAutoNum type="arabicPeriod"/>
            </a:pPr>
            <a:endParaRPr lang="en-GB" sz="1400" dirty="0">
              <a:solidFill>
                <a:schemeClr val="bg1"/>
              </a:solidFill>
            </a:endParaRPr>
          </a:p>
          <a:p>
            <a:pPr marL="342900" indent="-342900">
              <a:buAutoNum type="arabicPeriod"/>
            </a:pPr>
            <a:r>
              <a:rPr lang="en-GB" sz="1400" dirty="0">
                <a:solidFill>
                  <a:schemeClr val="bg1"/>
                </a:solidFill>
              </a:rPr>
              <a:t>Additionality should be assessed against the PCN FTE baseline only as CCGs will continue to provide the current level of support identified in the CCG baseline.  </a:t>
            </a:r>
          </a:p>
          <a:p>
            <a:pPr marL="342900" indent="-342900">
              <a:buAutoNum type="arabicPeriod"/>
            </a:pPr>
            <a:endParaRPr lang="en-GB" sz="1400" dirty="0">
              <a:solidFill>
                <a:schemeClr val="bg1"/>
              </a:solidFill>
            </a:endParaRPr>
          </a:p>
          <a:p>
            <a:pPr marL="342900" indent="-342900">
              <a:buAutoNum type="arabicPeriod"/>
            </a:pPr>
            <a:r>
              <a:rPr lang="en-GB" sz="1400" dirty="0">
                <a:solidFill>
                  <a:schemeClr val="bg1"/>
                </a:solidFill>
              </a:rPr>
              <a:t>It should be assessed against individual workforce groups e.g. a claim for a physiotherapist should be assessed against the number of baseline physiotherapist posts rather than the total number of staff in the PCN baseline in all five roles.</a:t>
            </a:r>
          </a:p>
          <a:p>
            <a:pPr marL="342900" indent="-342900">
              <a:buAutoNum type="arabicPeriod"/>
            </a:pPr>
            <a:endParaRPr lang="en-GB" sz="1400" dirty="0">
              <a:solidFill>
                <a:schemeClr val="bg1"/>
              </a:solidFill>
            </a:endParaRPr>
          </a:p>
          <a:p>
            <a:pPr marL="342900" indent="-342900">
              <a:buAutoNum type="arabicPeriod"/>
            </a:pPr>
            <a:r>
              <a:rPr lang="en-GB" sz="1400" dirty="0">
                <a:solidFill>
                  <a:schemeClr val="bg1"/>
                </a:solidFill>
              </a:rPr>
              <a:t>Additionality claims should only be approved if the number of FTE staff  in post in the specific workforce group matches the agreed 31 March 2019 baseline position e.g. 2 FTE clinical pharmacists in post vs 2 FTE clinical pharmacists in PCN baseline. Reimbursement claims will not be authorised where there are vacancies in the relevant baseline posts. </a:t>
            </a:r>
          </a:p>
          <a:p>
            <a:pPr marL="342900" indent="-342900">
              <a:buAutoNum type="arabicPeriod"/>
            </a:pPr>
            <a:endParaRPr lang="en-GB" sz="1400" dirty="0">
              <a:solidFill>
                <a:schemeClr val="bg1"/>
              </a:solidFill>
            </a:endParaRPr>
          </a:p>
          <a:p>
            <a:pPr marL="342900" indent="-342900">
              <a:buAutoNum type="arabicPeriod"/>
            </a:pPr>
            <a:r>
              <a:rPr lang="en-GB" sz="1400" dirty="0">
                <a:solidFill>
                  <a:schemeClr val="bg1"/>
                </a:solidFill>
              </a:rPr>
              <a:t>The scheme cannot distinguish between staff with different job descriptions e.g. a MSK physiotherapist is the same as a non-MSK physiotherapist for the purposes of the baseline and additionality so long as both roles have an element of patient-facing / first contact care time in specific practices or in the wider neighbourhood/community.</a:t>
            </a:r>
          </a:p>
          <a:p>
            <a:pPr marL="342900" indent="-342900">
              <a:buAutoNum type="arabicPeriod"/>
            </a:pPr>
            <a:endParaRPr lang="en-GB" sz="1400" dirty="0">
              <a:solidFill>
                <a:schemeClr val="bg1"/>
              </a:solidFill>
            </a:endParaRPr>
          </a:p>
          <a:p>
            <a:pPr marL="342900" indent="-342900">
              <a:buAutoNum type="arabicPeriod"/>
            </a:pPr>
            <a:r>
              <a:rPr lang="en-GB" sz="1400" dirty="0">
                <a:solidFill>
                  <a:schemeClr val="bg1"/>
                </a:solidFill>
              </a:rPr>
              <a:t>Commissioners may claim back reimbursement monies where it becomes apparent that a PCN was not eligible to claim reimbursement under the Network Contract DES e.g. because it failed to declare a vacant baseline post.</a:t>
            </a:r>
          </a:p>
          <a:p>
            <a:pPr marL="342900" indent="-342900">
              <a:buAutoNum type="arabicPeriod"/>
            </a:pPr>
            <a:endParaRPr lang="en-GB" sz="1400" dirty="0">
              <a:solidFill>
                <a:schemeClr val="bg1"/>
              </a:solidFill>
            </a:endParaRPr>
          </a:p>
          <a:p>
            <a:pPr marL="342900" indent="-342900">
              <a:buAutoNum type="arabicPeriod"/>
            </a:pPr>
            <a:r>
              <a:rPr lang="en-GB" sz="1400" dirty="0">
                <a:solidFill>
                  <a:schemeClr val="bg1"/>
                </a:solidFill>
              </a:rPr>
              <a:t>Further guidance on assessing additionality will be issued shortly.</a:t>
            </a:r>
          </a:p>
          <a:p>
            <a:pPr marL="342900" indent="-342900">
              <a:buAutoNum type="arabicPeriod"/>
            </a:pPr>
            <a:endParaRPr lang="en-GB" sz="1400" dirty="0">
              <a:solidFill>
                <a:schemeClr val="accent3">
                  <a:lumMod val="40000"/>
                  <a:lumOff val="60000"/>
                </a:schemeClr>
              </a:solidFill>
            </a:endParaRPr>
          </a:p>
        </p:txBody>
      </p:sp>
    </p:spTree>
    <p:extLst>
      <p:ext uri="{BB962C8B-B14F-4D97-AF65-F5344CB8AC3E}">
        <p14:creationId xmlns:p14="http://schemas.microsoft.com/office/powerpoint/2010/main" val="42681450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0799" y="196171"/>
            <a:ext cx="7726347" cy="563108"/>
          </a:xfrm>
        </p:spPr>
        <p:txBody>
          <a:bodyPr/>
          <a:lstStyle/>
          <a:p>
            <a:r>
              <a:rPr lang="en-GB" sz="2400" dirty="0"/>
              <a:t>Example scenarios – Assessing additionality</a:t>
            </a:r>
          </a:p>
        </p:txBody>
      </p:sp>
      <p:sp>
        <p:nvSpPr>
          <p:cNvPr id="14" name="Rectangle 13"/>
          <p:cNvSpPr/>
          <p:nvPr/>
        </p:nvSpPr>
        <p:spPr>
          <a:xfrm>
            <a:off x="417672" y="1482044"/>
            <a:ext cx="5332196" cy="392415"/>
          </a:xfrm>
          <a:prstGeom prst="rect">
            <a:avLst/>
          </a:prstGeom>
        </p:spPr>
        <p:txBody>
          <a:bodyPr vert="horz" lIns="68572" tIns="34286" rIns="68572" bIns="34286" rtlCol="0" anchor="ctr">
            <a:normAutofit/>
          </a:bodyPr>
          <a:lstStyle/>
          <a:p>
            <a:pPr fontAlgn="base">
              <a:spcBef>
                <a:spcPct val="0"/>
              </a:spcBef>
            </a:pPr>
            <a:endParaRPr lang="en-GB" sz="900" i="1" dirty="0">
              <a:solidFill>
                <a:srgbClr val="0072C6"/>
              </a:solidFill>
              <a:cs typeface="Arial"/>
            </a:endParaRPr>
          </a:p>
        </p:txBody>
      </p:sp>
      <p:sp>
        <p:nvSpPr>
          <p:cNvPr id="16" name="Rectangle 15">
            <a:extLst>
              <a:ext uri="{FF2B5EF4-FFF2-40B4-BE49-F238E27FC236}">
                <a16:creationId xmlns:a16="http://schemas.microsoft.com/office/drawing/2014/main" xmlns="" id="{675DDB40-C6BE-4C1B-93B1-3C799ED34BBC}"/>
              </a:ext>
            </a:extLst>
          </p:cNvPr>
          <p:cNvSpPr/>
          <p:nvPr/>
        </p:nvSpPr>
        <p:spPr>
          <a:xfrm>
            <a:off x="400369" y="2818648"/>
            <a:ext cx="5332196" cy="392415"/>
          </a:xfrm>
          <a:prstGeom prst="rect">
            <a:avLst/>
          </a:prstGeom>
        </p:spPr>
        <p:txBody>
          <a:bodyPr vert="horz" lIns="68572" tIns="34286" rIns="68572" bIns="34286" rtlCol="0" anchor="ctr">
            <a:normAutofit/>
          </a:bodyPr>
          <a:lstStyle/>
          <a:p>
            <a:pPr fontAlgn="base">
              <a:spcBef>
                <a:spcPct val="0"/>
              </a:spcBef>
            </a:pPr>
            <a:endParaRPr lang="en-GB" sz="900" i="1" dirty="0">
              <a:solidFill>
                <a:srgbClr val="0072C6"/>
              </a:solidFill>
              <a:cs typeface="Arial"/>
            </a:endParaRPr>
          </a:p>
        </p:txBody>
      </p:sp>
      <p:sp>
        <p:nvSpPr>
          <p:cNvPr id="21" name="Rectangle 20">
            <a:extLst>
              <a:ext uri="{FF2B5EF4-FFF2-40B4-BE49-F238E27FC236}">
                <a16:creationId xmlns:a16="http://schemas.microsoft.com/office/drawing/2014/main" xmlns="" id="{EC4F9EAF-53A1-4412-89EB-BDFC32037B64}"/>
              </a:ext>
            </a:extLst>
          </p:cNvPr>
          <p:cNvSpPr/>
          <p:nvPr/>
        </p:nvSpPr>
        <p:spPr>
          <a:xfrm>
            <a:off x="406839" y="4035250"/>
            <a:ext cx="5332196" cy="392415"/>
          </a:xfrm>
          <a:prstGeom prst="rect">
            <a:avLst/>
          </a:prstGeom>
        </p:spPr>
        <p:txBody>
          <a:bodyPr vert="horz" lIns="68572" tIns="34286" rIns="68572" bIns="34286" rtlCol="0" anchor="ctr">
            <a:normAutofit/>
          </a:bodyPr>
          <a:lstStyle/>
          <a:p>
            <a:pPr fontAlgn="base">
              <a:spcBef>
                <a:spcPct val="0"/>
              </a:spcBef>
            </a:pPr>
            <a:endParaRPr lang="en-GB" sz="900" i="1" dirty="0">
              <a:solidFill>
                <a:srgbClr val="0072C6"/>
              </a:solidFill>
              <a:cs typeface="Arial"/>
            </a:endParaRPr>
          </a:p>
        </p:txBody>
      </p:sp>
      <p:sp>
        <p:nvSpPr>
          <p:cNvPr id="15" name="TextBox 14"/>
          <p:cNvSpPr txBox="1"/>
          <p:nvPr/>
        </p:nvSpPr>
        <p:spPr>
          <a:xfrm>
            <a:off x="242241" y="1243610"/>
            <a:ext cx="8729142" cy="830997"/>
          </a:xfrm>
          <a:prstGeom prst="rect">
            <a:avLst/>
          </a:prstGeom>
          <a:solidFill>
            <a:schemeClr val="tx2"/>
          </a:solidFill>
        </p:spPr>
        <p:txBody>
          <a:bodyPr wrap="square" rtlCol="0">
            <a:spAutoFit/>
          </a:bodyPr>
          <a:lstStyle/>
          <a:p>
            <a:r>
              <a:rPr lang="en-GB" sz="1200" b="1" dirty="0">
                <a:solidFill>
                  <a:schemeClr val="bg1"/>
                </a:solidFill>
              </a:rPr>
              <a:t>Scenario One</a:t>
            </a:r>
          </a:p>
          <a:p>
            <a:r>
              <a:rPr lang="en-GB" sz="1200" dirty="0">
                <a:solidFill>
                  <a:schemeClr val="bg1"/>
                </a:solidFill>
              </a:rPr>
              <a:t>Clinical pharmacist employed by a practice funded directly by the partnership commenced work on 1 January 2019. In August 2019 the clinical pharmacist resigns and a replacement takes up post in December 2019.</a:t>
            </a:r>
          </a:p>
          <a:p>
            <a:r>
              <a:rPr lang="en-GB" sz="1200" dirty="0">
                <a:solidFill>
                  <a:srgbClr val="FFFF00"/>
                </a:solidFill>
              </a:rPr>
              <a:t>The post is in the baseline and the PCN cannot apply for reimbursement for the new pharmacist.</a:t>
            </a:r>
          </a:p>
        </p:txBody>
      </p:sp>
      <p:sp>
        <p:nvSpPr>
          <p:cNvPr id="8" name="TextBox 7">
            <a:extLst>
              <a:ext uri="{FF2B5EF4-FFF2-40B4-BE49-F238E27FC236}">
                <a16:creationId xmlns:a16="http://schemas.microsoft.com/office/drawing/2014/main" xmlns="" id="{D1B60454-4548-44CF-92E0-9D59C9CE9E75}"/>
              </a:ext>
            </a:extLst>
          </p:cNvPr>
          <p:cNvSpPr txBox="1"/>
          <p:nvPr/>
        </p:nvSpPr>
        <p:spPr>
          <a:xfrm>
            <a:off x="232962" y="4209079"/>
            <a:ext cx="8738421" cy="1200329"/>
          </a:xfrm>
          <a:prstGeom prst="rect">
            <a:avLst/>
          </a:prstGeom>
          <a:solidFill>
            <a:schemeClr val="tx2"/>
          </a:solidFill>
        </p:spPr>
        <p:txBody>
          <a:bodyPr wrap="square" rtlCol="0">
            <a:spAutoFit/>
          </a:bodyPr>
          <a:lstStyle/>
          <a:p>
            <a:r>
              <a:rPr lang="en-GB" sz="1200" b="1" dirty="0">
                <a:solidFill>
                  <a:schemeClr val="bg1"/>
                </a:solidFill>
              </a:rPr>
              <a:t>Scenario Four</a:t>
            </a:r>
          </a:p>
          <a:p>
            <a:r>
              <a:rPr lang="en-GB" sz="1200" dirty="0">
                <a:solidFill>
                  <a:schemeClr val="bg1"/>
                </a:solidFill>
              </a:rPr>
              <a:t>The CCG is currently funding clinical pharmacists to support the delivery of medicines optimisation across the local practices. These posts were logged in the CCG baseline. One of the pharmacists resigns and exits. In the meantime, the PCN recruits a clinical pharmacist with a broader JD and applies to the CCG for reimbursement. </a:t>
            </a:r>
          </a:p>
          <a:p>
            <a:r>
              <a:rPr lang="en-GB" sz="1200" dirty="0">
                <a:solidFill>
                  <a:srgbClr val="FFFF00"/>
                </a:solidFill>
              </a:rPr>
              <a:t>The new pharmacist is additional and the PCN can claim reimbursement as CCG baseline posts have no bearing on PCN additionality claims. CCG should continue to fund baseline clinical pharmacist posts.</a:t>
            </a:r>
            <a:endParaRPr lang="en-GB" sz="1200" dirty="0">
              <a:solidFill>
                <a:schemeClr val="bg1"/>
              </a:solidFill>
            </a:endParaRPr>
          </a:p>
        </p:txBody>
      </p:sp>
      <p:sp>
        <p:nvSpPr>
          <p:cNvPr id="9" name="TextBox 8">
            <a:extLst>
              <a:ext uri="{FF2B5EF4-FFF2-40B4-BE49-F238E27FC236}">
                <a16:creationId xmlns:a16="http://schemas.microsoft.com/office/drawing/2014/main" xmlns="" id="{2E5DD454-6D35-4901-A3B0-EBBE1C8F5684}"/>
              </a:ext>
            </a:extLst>
          </p:cNvPr>
          <p:cNvSpPr txBox="1"/>
          <p:nvPr/>
        </p:nvSpPr>
        <p:spPr>
          <a:xfrm>
            <a:off x="232962" y="5457342"/>
            <a:ext cx="8747700" cy="830997"/>
          </a:xfrm>
          <a:prstGeom prst="rect">
            <a:avLst/>
          </a:prstGeom>
          <a:solidFill>
            <a:schemeClr val="tx2"/>
          </a:solidFill>
        </p:spPr>
        <p:txBody>
          <a:bodyPr wrap="square" rtlCol="0">
            <a:spAutoFit/>
          </a:bodyPr>
          <a:lstStyle/>
          <a:p>
            <a:r>
              <a:rPr lang="en-GB" sz="1200" b="1" dirty="0">
                <a:solidFill>
                  <a:schemeClr val="bg1"/>
                </a:solidFill>
              </a:rPr>
              <a:t>Scenario Five</a:t>
            </a:r>
          </a:p>
          <a:p>
            <a:r>
              <a:rPr lang="en-GB" sz="1200" dirty="0">
                <a:solidFill>
                  <a:schemeClr val="bg1"/>
                </a:solidFill>
              </a:rPr>
              <a:t>A social prescribing link worker is funded by a local authority but the funding is halted in December 2019 as a result of a LA decision. The PCN decides to fund a SPLW from January 2020 to provide a service in the same area.</a:t>
            </a:r>
          </a:p>
          <a:p>
            <a:r>
              <a:rPr lang="en-GB" sz="1200" dirty="0">
                <a:solidFill>
                  <a:srgbClr val="FFFF00"/>
                </a:solidFill>
              </a:rPr>
              <a:t>The post is additional and the PCN can claim reimbursement as LA funded posts are excluded from the PCN baseline. </a:t>
            </a:r>
          </a:p>
        </p:txBody>
      </p:sp>
      <p:sp>
        <p:nvSpPr>
          <p:cNvPr id="3" name="TextBox 2">
            <a:extLst>
              <a:ext uri="{FF2B5EF4-FFF2-40B4-BE49-F238E27FC236}">
                <a16:creationId xmlns:a16="http://schemas.microsoft.com/office/drawing/2014/main" xmlns="" id="{C0B16B9C-A473-4A70-8B78-A870DFA11218}"/>
              </a:ext>
            </a:extLst>
          </p:cNvPr>
          <p:cNvSpPr txBox="1"/>
          <p:nvPr/>
        </p:nvSpPr>
        <p:spPr>
          <a:xfrm>
            <a:off x="260799" y="759279"/>
            <a:ext cx="7496361" cy="523220"/>
          </a:xfrm>
          <a:prstGeom prst="rect">
            <a:avLst/>
          </a:prstGeom>
          <a:noFill/>
        </p:spPr>
        <p:txBody>
          <a:bodyPr wrap="square" rtlCol="0">
            <a:spAutoFit/>
          </a:bodyPr>
          <a:lstStyle/>
          <a:p>
            <a:r>
              <a:rPr lang="en-GB" sz="1400" dirty="0"/>
              <a:t>The following scenarios are designed to assist CCGs in assessing applications from PCNs for reimbursement.</a:t>
            </a:r>
          </a:p>
        </p:txBody>
      </p:sp>
      <p:sp>
        <p:nvSpPr>
          <p:cNvPr id="11" name="TextBox 10">
            <a:extLst>
              <a:ext uri="{FF2B5EF4-FFF2-40B4-BE49-F238E27FC236}">
                <a16:creationId xmlns:a16="http://schemas.microsoft.com/office/drawing/2014/main" xmlns="" id="{F6584D65-10D6-4EE3-BEEE-E7C45E001DB1}"/>
              </a:ext>
            </a:extLst>
          </p:cNvPr>
          <p:cNvSpPr txBox="1"/>
          <p:nvPr/>
        </p:nvSpPr>
        <p:spPr>
          <a:xfrm>
            <a:off x="260799" y="2099745"/>
            <a:ext cx="8738421" cy="830997"/>
          </a:xfrm>
          <a:prstGeom prst="rect">
            <a:avLst/>
          </a:prstGeom>
          <a:solidFill>
            <a:schemeClr val="tx2"/>
          </a:solidFill>
        </p:spPr>
        <p:txBody>
          <a:bodyPr wrap="square" rtlCol="0">
            <a:spAutoFit/>
          </a:bodyPr>
          <a:lstStyle/>
          <a:p>
            <a:r>
              <a:rPr lang="en-GB" sz="1200" b="1" dirty="0">
                <a:solidFill>
                  <a:schemeClr val="bg1"/>
                </a:solidFill>
              </a:rPr>
              <a:t>Scenario Two</a:t>
            </a:r>
          </a:p>
          <a:p>
            <a:r>
              <a:rPr lang="en-GB" sz="1200" dirty="0">
                <a:solidFill>
                  <a:schemeClr val="bg1"/>
                </a:solidFill>
              </a:rPr>
              <a:t>Clinical pharmacist working in a practice as 31 March 2019 retires in October 2019. The PCN recruits an additional two clinical pharmacists who will commence work in January 2020 and applies for reimbursement.</a:t>
            </a:r>
          </a:p>
          <a:p>
            <a:r>
              <a:rPr lang="en-GB" sz="1200" dirty="0">
                <a:solidFill>
                  <a:srgbClr val="FFFF00"/>
                </a:solidFill>
              </a:rPr>
              <a:t>The PCN receives reimbursement for one pharmacist as the second pharmacist is replacing a baseline post.  </a:t>
            </a:r>
            <a:endParaRPr lang="en-GB" sz="1200" dirty="0">
              <a:solidFill>
                <a:schemeClr val="bg1"/>
              </a:solidFill>
            </a:endParaRPr>
          </a:p>
        </p:txBody>
      </p:sp>
      <p:sp>
        <p:nvSpPr>
          <p:cNvPr id="12" name="TextBox 11">
            <a:extLst>
              <a:ext uri="{FF2B5EF4-FFF2-40B4-BE49-F238E27FC236}">
                <a16:creationId xmlns:a16="http://schemas.microsoft.com/office/drawing/2014/main" xmlns="" id="{18C49200-D627-440A-B4C4-788470972484}"/>
              </a:ext>
            </a:extLst>
          </p:cNvPr>
          <p:cNvSpPr txBox="1"/>
          <p:nvPr/>
        </p:nvSpPr>
        <p:spPr>
          <a:xfrm>
            <a:off x="260799" y="2966187"/>
            <a:ext cx="8747700" cy="1200329"/>
          </a:xfrm>
          <a:prstGeom prst="rect">
            <a:avLst/>
          </a:prstGeom>
          <a:solidFill>
            <a:schemeClr val="tx2"/>
          </a:solidFill>
        </p:spPr>
        <p:txBody>
          <a:bodyPr wrap="square" rtlCol="0">
            <a:spAutoFit/>
          </a:bodyPr>
          <a:lstStyle/>
          <a:p>
            <a:r>
              <a:rPr lang="en-GB" sz="1200" b="1" dirty="0">
                <a:solidFill>
                  <a:schemeClr val="bg1"/>
                </a:solidFill>
              </a:rPr>
              <a:t>Scenario Three</a:t>
            </a:r>
          </a:p>
          <a:p>
            <a:r>
              <a:rPr lang="en-GB" sz="1200" dirty="0">
                <a:solidFill>
                  <a:schemeClr val="bg1"/>
                </a:solidFill>
              </a:rPr>
              <a:t>In October 2019 a practice decides to disestablish a clinical pharmacist post because they have decided to appoint an advanced nurse practitioner to provide services in a different way. 12 months later the practice, as part of a PCN decide to appoint a clinical pharmacist as a result of expanding demand and to support delivery of new Network service specifications. </a:t>
            </a:r>
          </a:p>
          <a:p>
            <a:r>
              <a:rPr lang="en-GB" sz="1200" dirty="0">
                <a:solidFill>
                  <a:srgbClr val="FFFF00"/>
                </a:solidFill>
              </a:rPr>
              <a:t>The PCN cannot claim reimbursement for the new clinical pharmacist as this post is replacing the baseline clinical pharmacist post. Workforce baseline posts cannot be substituted with staff in non-reimburseable roles. </a:t>
            </a:r>
          </a:p>
        </p:txBody>
      </p:sp>
    </p:spTree>
    <p:extLst>
      <p:ext uri="{BB962C8B-B14F-4D97-AF65-F5344CB8AC3E}">
        <p14:creationId xmlns:p14="http://schemas.microsoft.com/office/powerpoint/2010/main" val="20103893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34975" y="107068"/>
            <a:ext cx="7726347" cy="831850"/>
          </a:xfrm>
        </p:spPr>
        <p:txBody>
          <a:bodyPr>
            <a:normAutofit fontScale="90000"/>
          </a:bodyPr>
          <a:lstStyle/>
          <a:p>
            <a:pPr algn="l"/>
            <a:r>
              <a:rPr lang="en-GB" sz="2400" dirty="0"/>
              <a:t/>
            </a:r>
            <a:br>
              <a:rPr lang="en-GB" sz="2400" dirty="0"/>
            </a:br>
            <a:r>
              <a:rPr lang="en-GB" sz="2400" dirty="0"/>
              <a:t/>
            </a:r>
            <a:br>
              <a:rPr lang="en-GB" sz="2400" dirty="0"/>
            </a:br>
            <a:r>
              <a:rPr lang="en-GB" sz="2400" dirty="0"/>
              <a:t/>
            </a:r>
            <a:br>
              <a:rPr lang="en-GB" sz="2400" dirty="0"/>
            </a:br>
            <a:r>
              <a:rPr lang="en-GB" sz="2400" dirty="0"/>
              <a:t>Implications for Clinical Pharmacists on the national General Practice scheme</a:t>
            </a:r>
            <a:r>
              <a:rPr lang="en-GB" sz="4800" b="1" dirty="0"/>
              <a:t/>
            </a:r>
            <a:br>
              <a:rPr lang="en-GB" sz="4800" b="1" dirty="0"/>
            </a:br>
            <a:r>
              <a:rPr lang="en-GB" sz="3200" dirty="0">
                <a:solidFill>
                  <a:schemeClr val="tx2"/>
                </a:solidFill>
              </a:rPr>
              <a:t/>
            </a:r>
            <a:br>
              <a:rPr lang="en-GB" sz="3200" dirty="0">
                <a:solidFill>
                  <a:schemeClr val="tx2"/>
                </a:solidFill>
              </a:rPr>
            </a:br>
            <a:endParaRPr lang="en-GB" sz="3500" b="1" dirty="0">
              <a:latin typeface="+mn-lt"/>
            </a:endParaRPr>
          </a:p>
        </p:txBody>
      </p:sp>
      <p:sp>
        <p:nvSpPr>
          <p:cNvPr id="6" name="Text Placeholder 5">
            <a:extLst>
              <a:ext uri="{FF2B5EF4-FFF2-40B4-BE49-F238E27FC236}">
                <a16:creationId xmlns:a16="http://schemas.microsoft.com/office/drawing/2014/main" xmlns="" id="{8B379F4E-876B-48BE-8A20-85A34F944B9C}"/>
              </a:ext>
            </a:extLst>
          </p:cNvPr>
          <p:cNvSpPr>
            <a:spLocks noGrp="1"/>
          </p:cNvSpPr>
          <p:nvPr>
            <p:ph type="body" sz="quarter" idx="10"/>
          </p:nvPr>
        </p:nvSpPr>
        <p:spPr>
          <a:xfrm>
            <a:off x="434990" y="1196622"/>
            <a:ext cx="8274051" cy="4926367"/>
          </a:xfrm>
        </p:spPr>
        <p:txBody>
          <a:bodyPr>
            <a:noAutofit/>
          </a:bodyPr>
          <a:lstStyle/>
          <a:p>
            <a:r>
              <a:rPr lang="en-GB" sz="1200" i="1" dirty="0"/>
              <a:t>Investment and Evolution </a:t>
            </a:r>
            <a:r>
              <a:rPr lang="en-GB" sz="1200" dirty="0"/>
              <a:t>confirmed the only exception to the additionality principles would be existing clinical pharmacists reimbursed under either the </a:t>
            </a:r>
            <a:r>
              <a:rPr lang="en-GB" sz="1200" i="1" dirty="0"/>
              <a:t>Clinical Pharmacists in General Practice Scheme </a:t>
            </a:r>
            <a:r>
              <a:rPr lang="en-GB" sz="1200" dirty="0"/>
              <a:t>or </a:t>
            </a:r>
            <a:r>
              <a:rPr lang="en-GB" sz="1200" i="1" dirty="0"/>
              <a:t>Medicines Optimisation in Care Homes Scheme</a:t>
            </a:r>
            <a:r>
              <a:rPr lang="en-GB" sz="1200" dirty="0"/>
              <a:t>. As such, GP practices and their PCNs will be able to transfer </a:t>
            </a:r>
            <a:r>
              <a:rPr lang="en-GB" sz="1200" b="1" dirty="0"/>
              <a:t>all </a:t>
            </a:r>
            <a:r>
              <a:rPr lang="en-GB" sz="1200" dirty="0"/>
              <a:t>clinical pharmacists employed via the </a:t>
            </a:r>
            <a:r>
              <a:rPr lang="en-GB" sz="1200" i="1" dirty="0"/>
              <a:t>Clinical Pharmacists in General Practice Scheme </a:t>
            </a:r>
            <a:r>
              <a:rPr lang="en-GB" sz="1200" dirty="0"/>
              <a:t>to receive reimbursement under the Network Contract DES providing that the clinical pharmacist(s) were: </a:t>
            </a:r>
          </a:p>
          <a:p>
            <a:pPr marL="0" indent="0">
              <a:buNone/>
            </a:pPr>
            <a:endParaRPr lang="en-GB" sz="1200" dirty="0"/>
          </a:p>
          <a:p>
            <a:pPr marL="800100" lvl="1" indent="-400050">
              <a:buFont typeface="+mj-lt"/>
              <a:buAutoNum type="romanUcPeriod"/>
            </a:pPr>
            <a:r>
              <a:rPr lang="en-GB" sz="1200" dirty="0"/>
              <a:t>already employed and in post prior to the baseline as set at 31 March 2019 (see section 4.5.3 of the Network Contract DES Specification); AND </a:t>
            </a:r>
          </a:p>
          <a:p>
            <a:pPr marL="800100" lvl="1" indent="-400050">
              <a:buFont typeface="+mj-lt"/>
              <a:buAutoNum type="romanUcPeriod"/>
            </a:pPr>
            <a:r>
              <a:rPr lang="en-GB" sz="1200" dirty="0"/>
              <a:t>will be working across the PCN, as part of the PCN workforce, and carrying out the same duties as described in section 4.5.15 of the Network Contract DES Specification; AND </a:t>
            </a:r>
          </a:p>
          <a:p>
            <a:pPr marL="800100" lvl="1" indent="-400050">
              <a:buFont typeface="+mj-lt"/>
              <a:buAutoNum type="romanUcPeriod"/>
            </a:pPr>
            <a:r>
              <a:rPr lang="en-GB" sz="1200" dirty="0"/>
              <a:t>the transfer takes place before 30 September 2019. </a:t>
            </a:r>
          </a:p>
          <a:p>
            <a:pPr marL="400050" lvl="1" indent="0">
              <a:buNone/>
            </a:pPr>
            <a:endParaRPr lang="en-GB" sz="1200" dirty="0"/>
          </a:p>
          <a:p>
            <a:r>
              <a:rPr lang="en-GB" sz="1200" dirty="0"/>
              <a:t>In 19/20, in addition to transferring clinical pharmacists on the national scheme, PCNs may also be able to claim reimbursement for an additional 1 FTE Clinical Pharmacist. See </a:t>
            </a:r>
            <a:r>
              <a:rPr lang="en-GB" sz="1200" i="1" dirty="0"/>
              <a:t>Network Contract Directed Enhanced Service: Guidance for 2019/20 in England (May 2019) </a:t>
            </a:r>
            <a:r>
              <a:rPr lang="en-GB" sz="1200" dirty="0"/>
              <a:t>fur further information.  </a:t>
            </a:r>
          </a:p>
          <a:p>
            <a:pPr marL="0" indent="0">
              <a:buNone/>
            </a:pPr>
            <a:endParaRPr lang="en-GB" sz="1200" dirty="0"/>
          </a:p>
          <a:p>
            <a:r>
              <a:rPr lang="en-GB" sz="1200" dirty="0"/>
              <a:t>In transferring more than one clinical pharmacist, PCNs will need to be mindful that the Network Contract DES reimbursement arrangements will be changing from year two to a weighted capitation sum. The weighted capitation sum will provide a single combined maximum reimbursement sum covering all five staff roles, including any pharmacists transferred from the current national scheme. The PCN will have the flexibility to decide how many of each of the reimbursable staff they wish to engage from within their Additional Roles Reimbursement Sum. </a:t>
            </a:r>
          </a:p>
          <a:p>
            <a:endParaRPr lang="en-GB" sz="1200" dirty="0"/>
          </a:p>
          <a:p>
            <a:r>
              <a:rPr lang="en-GB" sz="1200" dirty="0"/>
              <a:t>GP practices who have clinical pharmacists employed under the </a:t>
            </a:r>
            <a:r>
              <a:rPr lang="en-GB" sz="1200" i="1" dirty="0"/>
              <a:t>Clinical Pharmacists in General Practice Scheme </a:t>
            </a:r>
            <a:r>
              <a:rPr lang="en-GB" sz="1200" dirty="0"/>
              <a:t>may choose not to transfer them to the Network Contract DES and instead, to continue the employment of their clinical pharmacist(s) under the terms for the existing scheme. The GP practice will continue to receive tapered funding as set out in this scheme, following which there will be no further national funding for their role. </a:t>
            </a:r>
          </a:p>
        </p:txBody>
      </p:sp>
      <p:sp>
        <p:nvSpPr>
          <p:cNvPr id="7" name="Text Placeholder 6">
            <a:extLst>
              <a:ext uri="{FF2B5EF4-FFF2-40B4-BE49-F238E27FC236}">
                <a16:creationId xmlns:a16="http://schemas.microsoft.com/office/drawing/2014/main" xmlns="" id="{CEEE0332-E099-440B-B714-37ED3B926614}"/>
              </a:ext>
            </a:extLst>
          </p:cNvPr>
          <p:cNvSpPr>
            <a:spLocks noGrp="1"/>
          </p:cNvSpPr>
          <p:nvPr>
            <p:ph type="body" sz="quarter" idx="11"/>
          </p:nvPr>
        </p:nvSpPr>
        <p:spPr/>
        <p:txBody>
          <a:bodyPr/>
          <a:lstStyle/>
          <a:p>
            <a:endParaRPr lang="en-GB"/>
          </a:p>
        </p:txBody>
      </p:sp>
    </p:spTree>
    <p:extLst>
      <p:ext uri="{BB962C8B-B14F-4D97-AF65-F5344CB8AC3E}">
        <p14:creationId xmlns:p14="http://schemas.microsoft.com/office/powerpoint/2010/main" val="25906994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0799" y="196171"/>
            <a:ext cx="7726347" cy="563108"/>
          </a:xfrm>
        </p:spPr>
        <p:txBody>
          <a:bodyPr>
            <a:normAutofit fontScale="90000"/>
          </a:bodyPr>
          <a:lstStyle/>
          <a:p>
            <a:r>
              <a:rPr lang="en-GB" sz="2400" dirty="0"/>
              <a:t>Assessing additionality for Clinical Pharmacists transferring from the national scheme</a:t>
            </a:r>
          </a:p>
        </p:txBody>
      </p:sp>
      <p:sp>
        <p:nvSpPr>
          <p:cNvPr id="14" name="Rectangle 13"/>
          <p:cNvSpPr/>
          <p:nvPr/>
        </p:nvSpPr>
        <p:spPr>
          <a:xfrm>
            <a:off x="417672" y="1482044"/>
            <a:ext cx="5332196" cy="392415"/>
          </a:xfrm>
          <a:prstGeom prst="rect">
            <a:avLst/>
          </a:prstGeom>
        </p:spPr>
        <p:txBody>
          <a:bodyPr vert="horz" lIns="68572" tIns="34286" rIns="68572" bIns="34286" rtlCol="0" anchor="ctr">
            <a:normAutofit/>
          </a:bodyPr>
          <a:lstStyle/>
          <a:p>
            <a:pPr fontAlgn="base">
              <a:spcBef>
                <a:spcPct val="0"/>
              </a:spcBef>
            </a:pPr>
            <a:endParaRPr lang="en-GB" sz="900" i="1" dirty="0">
              <a:solidFill>
                <a:srgbClr val="0072C6"/>
              </a:solidFill>
              <a:cs typeface="Arial"/>
            </a:endParaRPr>
          </a:p>
        </p:txBody>
      </p:sp>
      <p:sp>
        <p:nvSpPr>
          <p:cNvPr id="16" name="Rectangle 15">
            <a:extLst>
              <a:ext uri="{FF2B5EF4-FFF2-40B4-BE49-F238E27FC236}">
                <a16:creationId xmlns:a16="http://schemas.microsoft.com/office/drawing/2014/main" xmlns="" id="{675DDB40-C6BE-4C1B-93B1-3C799ED34BBC}"/>
              </a:ext>
            </a:extLst>
          </p:cNvPr>
          <p:cNvSpPr/>
          <p:nvPr/>
        </p:nvSpPr>
        <p:spPr>
          <a:xfrm>
            <a:off x="400369" y="2818648"/>
            <a:ext cx="5332196" cy="392415"/>
          </a:xfrm>
          <a:prstGeom prst="rect">
            <a:avLst/>
          </a:prstGeom>
        </p:spPr>
        <p:txBody>
          <a:bodyPr vert="horz" lIns="68572" tIns="34286" rIns="68572" bIns="34286" rtlCol="0" anchor="ctr">
            <a:normAutofit/>
          </a:bodyPr>
          <a:lstStyle/>
          <a:p>
            <a:pPr fontAlgn="base">
              <a:spcBef>
                <a:spcPct val="0"/>
              </a:spcBef>
            </a:pPr>
            <a:endParaRPr lang="en-GB" sz="900" i="1" dirty="0">
              <a:solidFill>
                <a:srgbClr val="0072C6"/>
              </a:solidFill>
              <a:cs typeface="Arial"/>
            </a:endParaRPr>
          </a:p>
        </p:txBody>
      </p:sp>
      <p:sp>
        <p:nvSpPr>
          <p:cNvPr id="21" name="Rectangle 20">
            <a:extLst>
              <a:ext uri="{FF2B5EF4-FFF2-40B4-BE49-F238E27FC236}">
                <a16:creationId xmlns:a16="http://schemas.microsoft.com/office/drawing/2014/main" xmlns="" id="{EC4F9EAF-53A1-4412-89EB-BDFC32037B64}"/>
              </a:ext>
            </a:extLst>
          </p:cNvPr>
          <p:cNvSpPr/>
          <p:nvPr/>
        </p:nvSpPr>
        <p:spPr>
          <a:xfrm>
            <a:off x="406839" y="4035250"/>
            <a:ext cx="5332196" cy="392415"/>
          </a:xfrm>
          <a:prstGeom prst="rect">
            <a:avLst/>
          </a:prstGeom>
        </p:spPr>
        <p:txBody>
          <a:bodyPr vert="horz" lIns="68572" tIns="34286" rIns="68572" bIns="34286" rtlCol="0" anchor="ctr">
            <a:normAutofit/>
          </a:bodyPr>
          <a:lstStyle/>
          <a:p>
            <a:pPr fontAlgn="base">
              <a:spcBef>
                <a:spcPct val="0"/>
              </a:spcBef>
            </a:pPr>
            <a:endParaRPr lang="en-GB" sz="900" i="1" dirty="0">
              <a:solidFill>
                <a:srgbClr val="0072C6"/>
              </a:solidFill>
              <a:cs typeface="Arial"/>
            </a:endParaRPr>
          </a:p>
        </p:txBody>
      </p:sp>
      <p:sp>
        <p:nvSpPr>
          <p:cNvPr id="15" name="TextBox 14"/>
          <p:cNvSpPr txBox="1"/>
          <p:nvPr/>
        </p:nvSpPr>
        <p:spPr>
          <a:xfrm>
            <a:off x="242241" y="1584858"/>
            <a:ext cx="8729142" cy="1384995"/>
          </a:xfrm>
          <a:prstGeom prst="rect">
            <a:avLst/>
          </a:prstGeom>
          <a:solidFill>
            <a:schemeClr val="tx2"/>
          </a:solidFill>
        </p:spPr>
        <p:txBody>
          <a:bodyPr wrap="square" rtlCol="0">
            <a:spAutoFit/>
          </a:bodyPr>
          <a:lstStyle/>
          <a:p>
            <a:r>
              <a:rPr lang="en-GB" sz="1200" b="1" dirty="0">
                <a:solidFill>
                  <a:schemeClr val="bg1"/>
                </a:solidFill>
              </a:rPr>
              <a:t>Scenario One</a:t>
            </a:r>
          </a:p>
          <a:p>
            <a:r>
              <a:rPr lang="en-GB" sz="1200" dirty="0">
                <a:solidFill>
                  <a:schemeClr val="bg1"/>
                </a:solidFill>
              </a:rPr>
              <a:t>Clinical pharmacist employed under current national scheme and in post prior to 31 March 2019.</a:t>
            </a:r>
          </a:p>
          <a:p>
            <a:r>
              <a:rPr lang="en-GB" sz="1200" dirty="0">
                <a:solidFill>
                  <a:srgbClr val="FFFF00"/>
                </a:solidFill>
              </a:rPr>
              <a:t>The post is included in the PCN or CCG baseline. Providing the clinical pharmacist is  transferred prior to 30 September 2019 then they will count as an exception to the additionality principles and be eligible for funding under the Network Contract DES. In 19/20, the PCN will also be able to claim, in addition to any clinical pharmacist(s) transferred, reimbursement for one additional FTE clinical pharmacist under the Network Contract DES (or two additional FTEs if PCN is over 100,000). </a:t>
            </a:r>
          </a:p>
          <a:p>
            <a:endParaRPr lang="en-GB" sz="1200" dirty="0">
              <a:solidFill>
                <a:srgbClr val="FFFF00"/>
              </a:solidFill>
            </a:endParaRPr>
          </a:p>
        </p:txBody>
      </p:sp>
      <p:sp>
        <p:nvSpPr>
          <p:cNvPr id="3" name="TextBox 2">
            <a:extLst>
              <a:ext uri="{FF2B5EF4-FFF2-40B4-BE49-F238E27FC236}">
                <a16:creationId xmlns:a16="http://schemas.microsoft.com/office/drawing/2014/main" xmlns="" id="{C0B16B9C-A473-4A70-8B78-A870DFA11218}"/>
              </a:ext>
            </a:extLst>
          </p:cNvPr>
          <p:cNvSpPr txBox="1"/>
          <p:nvPr/>
        </p:nvSpPr>
        <p:spPr>
          <a:xfrm>
            <a:off x="262222" y="1524362"/>
            <a:ext cx="7496361" cy="307777"/>
          </a:xfrm>
          <a:prstGeom prst="rect">
            <a:avLst/>
          </a:prstGeom>
          <a:noFill/>
        </p:spPr>
        <p:txBody>
          <a:bodyPr wrap="square" rtlCol="0">
            <a:spAutoFit/>
          </a:bodyPr>
          <a:lstStyle/>
          <a:p>
            <a:endParaRPr lang="en-GB" sz="1400" dirty="0"/>
          </a:p>
        </p:txBody>
      </p:sp>
      <p:sp>
        <p:nvSpPr>
          <p:cNvPr id="12" name="TextBox 11">
            <a:extLst>
              <a:ext uri="{FF2B5EF4-FFF2-40B4-BE49-F238E27FC236}">
                <a16:creationId xmlns:a16="http://schemas.microsoft.com/office/drawing/2014/main" xmlns="" id="{18C49200-D627-440A-B4C4-788470972484}"/>
              </a:ext>
            </a:extLst>
          </p:cNvPr>
          <p:cNvSpPr txBox="1"/>
          <p:nvPr/>
        </p:nvSpPr>
        <p:spPr>
          <a:xfrm>
            <a:off x="198150" y="3289450"/>
            <a:ext cx="8747700" cy="1200329"/>
          </a:xfrm>
          <a:prstGeom prst="rect">
            <a:avLst/>
          </a:prstGeom>
          <a:solidFill>
            <a:schemeClr val="tx2"/>
          </a:solidFill>
        </p:spPr>
        <p:txBody>
          <a:bodyPr wrap="square" rtlCol="0">
            <a:spAutoFit/>
          </a:bodyPr>
          <a:lstStyle/>
          <a:p>
            <a:r>
              <a:rPr lang="en-GB" sz="1200" b="1" dirty="0">
                <a:solidFill>
                  <a:schemeClr val="bg1"/>
                </a:solidFill>
              </a:rPr>
              <a:t>Scenario Two</a:t>
            </a:r>
          </a:p>
          <a:p>
            <a:r>
              <a:rPr lang="en-GB" sz="1200" dirty="0">
                <a:solidFill>
                  <a:schemeClr val="bg1"/>
                </a:solidFill>
              </a:rPr>
              <a:t>Clinical pharmacist approved and appointed by 30 April 2019 but clinical pharmacist was not in post under current scheme as at 31 March 2019 (appointed in this context means that the clinical pharmacist has a signed contract of employment).</a:t>
            </a:r>
          </a:p>
          <a:p>
            <a:r>
              <a:rPr lang="en-GB" sz="1200" dirty="0">
                <a:solidFill>
                  <a:srgbClr val="FFFF00"/>
                </a:solidFill>
              </a:rPr>
              <a:t>The post </a:t>
            </a:r>
            <a:r>
              <a:rPr lang="en-GB" sz="1200" u="sng" dirty="0">
                <a:solidFill>
                  <a:srgbClr val="FFFF00"/>
                </a:solidFill>
              </a:rPr>
              <a:t>is not </a:t>
            </a:r>
            <a:r>
              <a:rPr lang="en-GB" sz="1200" dirty="0">
                <a:solidFill>
                  <a:srgbClr val="FFFF00"/>
                </a:solidFill>
              </a:rPr>
              <a:t>included in the baseline and the PCN can claim reimbursement for the pharmacist. In 19/20, the PCN </a:t>
            </a:r>
            <a:r>
              <a:rPr lang="en-GB" sz="1200" u="sng" dirty="0">
                <a:solidFill>
                  <a:srgbClr val="FFFF00"/>
                </a:solidFill>
              </a:rPr>
              <a:t>will not </a:t>
            </a:r>
            <a:r>
              <a:rPr lang="en-GB" sz="1200" dirty="0">
                <a:solidFill>
                  <a:srgbClr val="FFFF00"/>
                </a:solidFill>
              </a:rPr>
              <a:t>be able to claim for a further additional FTE clinical pharmacist in 19/20. </a:t>
            </a:r>
            <a:endParaRPr lang="en-GB" sz="1200" dirty="0">
              <a:solidFill>
                <a:schemeClr val="bg1"/>
              </a:solidFill>
            </a:endParaRPr>
          </a:p>
          <a:p>
            <a:endParaRPr lang="en-GB" sz="1200" b="1" dirty="0">
              <a:solidFill>
                <a:schemeClr val="bg1"/>
              </a:solidFill>
            </a:endParaRPr>
          </a:p>
        </p:txBody>
      </p:sp>
      <p:sp>
        <p:nvSpPr>
          <p:cNvPr id="5" name="Rectangle 4">
            <a:extLst>
              <a:ext uri="{FF2B5EF4-FFF2-40B4-BE49-F238E27FC236}">
                <a16:creationId xmlns:a16="http://schemas.microsoft.com/office/drawing/2014/main" xmlns="" id="{63ED3C88-3E36-41CD-8C9E-E85CAEF8E5BA}"/>
              </a:ext>
            </a:extLst>
          </p:cNvPr>
          <p:cNvSpPr/>
          <p:nvPr/>
        </p:nvSpPr>
        <p:spPr>
          <a:xfrm>
            <a:off x="198149" y="4773914"/>
            <a:ext cx="8573317" cy="246221"/>
          </a:xfrm>
          <a:prstGeom prst="rect">
            <a:avLst/>
          </a:prstGeom>
        </p:spPr>
        <p:txBody>
          <a:bodyPr wrap="square">
            <a:spAutoFit/>
          </a:bodyPr>
          <a:lstStyle/>
          <a:p>
            <a:r>
              <a:rPr lang="en-GB" sz="1000" dirty="0"/>
              <a:t>See </a:t>
            </a:r>
            <a:r>
              <a:rPr lang="en-GB" sz="1000" i="1" dirty="0"/>
              <a:t>Network Contract Directed Enhanced Service: Guidance for 2019/20 in England (May 2019) </a:t>
            </a:r>
            <a:r>
              <a:rPr lang="en-GB" sz="1000" dirty="0"/>
              <a:t>fur further information.  </a:t>
            </a:r>
          </a:p>
        </p:txBody>
      </p:sp>
    </p:spTree>
    <p:extLst>
      <p:ext uri="{BB962C8B-B14F-4D97-AF65-F5344CB8AC3E}">
        <p14:creationId xmlns:p14="http://schemas.microsoft.com/office/powerpoint/2010/main" val="14731290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08491" y="2276872"/>
            <a:ext cx="8286174" cy="2376264"/>
          </a:xfrm>
        </p:spPr>
        <p:txBody>
          <a:bodyPr/>
          <a:lstStyle/>
          <a:p>
            <a:pPr algn="l"/>
            <a:r>
              <a:rPr lang="en-GB" sz="2400" dirty="0"/>
              <a:t/>
            </a:r>
            <a:br>
              <a:rPr lang="en-GB" sz="2400" dirty="0"/>
            </a:br>
            <a:r>
              <a:rPr lang="en-GB" sz="2400" dirty="0"/>
              <a:t/>
            </a:r>
            <a:br>
              <a:rPr lang="en-GB" sz="2400" dirty="0"/>
            </a:br>
            <a:r>
              <a:rPr lang="en-GB" sz="2400" dirty="0"/>
              <a:t>For more information visit www.england.nhs.uk/pcn or email england.pcn@nhs.net.</a:t>
            </a:r>
            <a:br>
              <a:rPr lang="en-GB" sz="2400" dirty="0"/>
            </a:br>
            <a:r>
              <a:rPr lang="en-GB" sz="2400" dirty="0"/>
              <a:t/>
            </a:r>
            <a:br>
              <a:rPr lang="en-GB" sz="2400" dirty="0"/>
            </a:br>
            <a:r>
              <a:rPr lang="en-GB" sz="4800" b="1" dirty="0"/>
              <a:t/>
            </a:r>
            <a:br>
              <a:rPr lang="en-GB" sz="4800" b="1" dirty="0"/>
            </a:br>
            <a:r>
              <a:rPr lang="en-GB" sz="3200" dirty="0">
                <a:solidFill>
                  <a:schemeClr val="tx2"/>
                </a:solidFill>
              </a:rPr>
              <a:t/>
            </a:r>
            <a:br>
              <a:rPr lang="en-GB" sz="3200" dirty="0">
                <a:solidFill>
                  <a:schemeClr val="tx2"/>
                </a:solidFill>
              </a:rPr>
            </a:br>
            <a:endParaRPr lang="en-GB" sz="3500" b="1" dirty="0">
              <a:latin typeface="+mn-lt"/>
            </a:endParaRPr>
          </a:p>
        </p:txBody>
      </p:sp>
    </p:spTree>
    <p:extLst>
      <p:ext uri="{BB962C8B-B14F-4D97-AF65-F5344CB8AC3E}">
        <p14:creationId xmlns:p14="http://schemas.microsoft.com/office/powerpoint/2010/main" val="1754382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4852870-E3C4-40EE-9830-E6CBD5EBFB9C}"/>
              </a:ext>
            </a:extLst>
          </p:cNvPr>
          <p:cNvSpPr>
            <a:spLocks noGrp="1"/>
          </p:cNvSpPr>
          <p:nvPr>
            <p:ph type="title"/>
          </p:nvPr>
        </p:nvSpPr>
        <p:spPr/>
        <p:txBody>
          <a:bodyPr>
            <a:normAutofit fontScale="90000"/>
          </a:bodyPr>
          <a:lstStyle/>
          <a:p>
            <a:r>
              <a:rPr lang="en-GB" b="0" dirty="0"/>
              <a:t/>
            </a:r>
            <a:br>
              <a:rPr lang="en-GB" b="0" dirty="0"/>
            </a:br>
            <a:r>
              <a:rPr lang="en-GB" b="0" i="1" dirty="0"/>
              <a:t>“The intention of the scheme is to grow additional capacity through new roles, and by doing so, help to solve the workforce shortage. It is not to fill existing vacancies or subsidise the costs of employing people who are already working in primary care, whether funded by a practice, a CCG or a local NHS provider. </a:t>
            </a:r>
            <a:r>
              <a:rPr lang="en-GB" i="1" dirty="0"/>
              <a:t>Reimbursement through this route will only be for demonstrably additional people </a:t>
            </a:r>
            <a:r>
              <a:rPr lang="en-GB" b="0" i="1" dirty="0"/>
              <a:t>(or, in future years, replacement of those additional people as a result of staff turnover). This additionality rule is also essential for demonstrating value for money for the taxpayer”. </a:t>
            </a:r>
            <a:br>
              <a:rPr lang="en-GB" b="0" i="1" dirty="0"/>
            </a:br>
            <a:r>
              <a:rPr lang="en-GB" b="0" i="1" dirty="0"/>
              <a:t/>
            </a:r>
            <a:br>
              <a:rPr lang="en-GB" b="0" i="1" dirty="0"/>
            </a:br>
            <a:r>
              <a:rPr lang="en-GB" sz="1100" b="0" i="1" dirty="0"/>
              <a:t>Investment and evolution: A five-year framework for GP contract reform to implement the NHS Long Term Plan (Jan 2019)</a:t>
            </a:r>
            <a:r>
              <a:rPr lang="en-GB" b="0" dirty="0"/>
              <a:t/>
            </a:r>
            <a:br>
              <a:rPr lang="en-GB" b="0" dirty="0"/>
            </a:br>
            <a:r>
              <a:rPr lang="en-GB" b="0" dirty="0"/>
              <a:t/>
            </a:r>
            <a:br>
              <a:rPr lang="en-GB" b="0" dirty="0"/>
            </a:br>
            <a:r>
              <a:rPr lang="en-GB" dirty="0"/>
              <a:t/>
            </a:r>
            <a:br>
              <a:rPr lang="en-GB" dirty="0"/>
            </a:br>
            <a:endParaRPr lang="en-GB" dirty="0"/>
          </a:p>
        </p:txBody>
      </p:sp>
      <p:sp>
        <p:nvSpPr>
          <p:cNvPr id="3" name="Slide Number Placeholder 2">
            <a:extLst>
              <a:ext uri="{FF2B5EF4-FFF2-40B4-BE49-F238E27FC236}">
                <a16:creationId xmlns:a16="http://schemas.microsoft.com/office/drawing/2014/main" xmlns="" id="{F5E56975-2DA2-4837-922D-2D3E418A40BF}"/>
              </a:ext>
            </a:extLst>
          </p:cNvPr>
          <p:cNvSpPr>
            <a:spLocks noGrp="1"/>
          </p:cNvSpPr>
          <p:nvPr>
            <p:ph type="sldNum" sz="quarter" idx="12"/>
          </p:nvPr>
        </p:nvSpPr>
        <p:spPr/>
        <p:txBody>
          <a:bodyPr/>
          <a:lstStyle/>
          <a:p>
            <a:endParaRPr lang="en-US" dirty="0"/>
          </a:p>
        </p:txBody>
      </p:sp>
    </p:spTree>
    <p:extLst>
      <p:ext uri="{BB962C8B-B14F-4D97-AF65-F5344CB8AC3E}">
        <p14:creationId xmlns:p14="http://schemas.microsoft.com/office/powerpoint/2010/main" val="27949537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120C6AA4-641D-4D37-800D-48E1D6D673C2}"/>
              </a:ext>
            </a:extLst>
          </p:cNvPr>
          <p:cNvSpPr>
            <a:spLocks noGrp="1"/>
          </p:cNvSpPr>
          <p:nvPr>
            <p:ph idx="1"/>
          </p:nvPr>
        </p:nvSpPr>
        <p:spPr>
          <a:xfrm>
            <a:off x="312038" y="1462617"/>
            <a:ext cx="2296832" cy="3789575"/>
          </a:xfrm>
        </p:spPr>
        <p:txBody>
          <a:bodyPr>
            <a:noAutofit/>
          </a:bodyPr>
          <a:lstStyle/>
          <a:p>
            <a:pPr marL="0" lvl="1" indent="0">
              <a:buNone/>
            </a:pPr>
            <a:r>
              <a:rPr lang="en-GB" sz="1700" b="1" dirty="0">
                <a:solidFill>
                  <a:schemeClr val="accent1">
                    <a:lumMod val="75000"/>
                  </a:schemeClr>
                </a:solidFill>
                <a:latin typeface="Arial" panose="020B0604020202020204" pitchFamily="34" charset="0"/>
                <a:cs typeface="Arial" panose="020B0604020202020204" pitchFamily="34" charset="0"/>
              </a:rPr>
              <a:t>Reimbursement</a:t>
            </a:r>
          </a:p>
          <a:p>
            <a:pPr marL="0" lvl="1" indent="0">
              <a:buNone/>
            </a:pPr>
            <a:endParaRPr lang="en-GB" sz="1700" dirty="0">
              <a:solidFill>
                <a:schemeClr val="accent1">
                  <a:lumMod val="75000"/>
                </a:schemeClr>
              </a:solidFill>
              <a:latin typeface="Arial" panose="020B0604020202020204" pitchFamily="34" charset="0"/>
              <a:cs typeface="Arial" panose="020B0604020202020204" pitchFamily="34" charset="0"/>
            </a:endParaRPr>
          </a:p>
          <a:p>
            <a:pPr marL="0" indent="0">
              <a:buNone/>
            </a:pPr>
            <a:r>
              <a:rPr lang="en-GB" sz="1700" dirty="0">
                <a:solidFill>
                  <a:schemeClr val="accent1">
                    <a:lumMod val="75000"/>
                  </a:schemeClr>
                </a:solidFill>
                <a:latin typeface="Arial" panose="020B0604020202020204" pitchFamily="34" charset="0"/>
                <a:cs typeface="Arial" panose="020B0604020202020204" pitchFamily="34" charset="0"/>
              </a:rPr>
              <a:t>Scheme will meet a recurrent 70% of the costs of additional clinical pharmacists, physician associates, physiotherapists, and paramedics; and 100% of additional social prescribing link workers. </a:t>
            </a:r>
          </a:p>
        </p:txBody>
      </p:sp>
      <p:sp>
        <p:nvSpPr>
          <p:cNvPr id="4" name="Title 3">
            <a:extLst>
              <a:ext uri="{FF2B5EF4-FFF2-40B4-BE49-F238E27FC236}">
                <a16:creationId xmlns:a16="http://schemas.microsoft.com/office/drawing/2014/main" xmlns="" id="{3E9D522A-69E0-4A15-B3B0-700FE00E759D}"/>
              </a:ext>
            </a:extLst>
          </p:cNvPr>
          <p:cNvSpPr>
            <a:spLocks noGrp="1"/>
          </p:cNvSpPr>
          <p:nvPr>
            <p:ph type="title"/>
          </p:nvPr>
        </p:nvSpPr>
        <p:spPr>
          <a:xfrm>
            <a:off x="242038" y="330526"/>
            <a:ext cx="7092617" cy="588709"/>
          </a:xfrm>
        </p:spPr>
        <p:txBody>
          <a:bodyPr>
            <a:noAutofit/>
          </a:bodyPr>
          <a:lstStyle/>
          <a:p>
            <a:r>
              <a:rPr lang="en-GB" sz="2400" dirty="0">
                <a:latin typeface="Arial" panose="020B0604020202020204" pitchFamily="34" charset="0"/>
                <a:cs typeface="Arial" panose="020B0604020202020204" pitchFamily="34" charset="0"/>
              </a:rPr>
              <a:t>Additional Roles Reimbursement Scheme</a:t>
            </a:r>
          </a:p>
        </p:txBody>
      </p:sp>
      <p:sp>
        <p:nvSpPr>
          <p:cNvPr id="8" name="Content Placeholder 1">
            <a:extLst>
              <a:ext uri="{FF2B5EF4-FFF2-40B4-BE49-F238E27FC236}">
                <a16:creationId xmlns:a16="http://schemas.microsoft.com/office/drawing/2014/main" xmlns="" id="{31EDFEDF-43DE-489C-BAE3-ED8982397EFA}"/>
              </a:ext>
            </a:extLst>
          </p:cNvPr>
          <p:cNvSpPr txBox="1">
            <a:spLocks/>
          </p:cNvSpPr>
          <p:nvPr/>
        </p:nvSpPr>
        <p:spPr>
          <a:xfrm>
            <a:off x="2726703" y="1134708"/>
            <a:ext cx="6105259" cy="4117484"/>
          </a:xfrm>
          <a:prstGeom prst="rect">
            <a:avLst/>
          </a:prstGeom>
        </p:spPr>
        <p:txBody>
          <a:bodyPr vert="horz" lIns="68580" tIns="34290" rIns="68580" bIns="3429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200" dirty="0">
                <a:latin typeface="Arial" panose="020B0604020202020204" pitchFamily="34" charset="0"/>
                <a:cs typeface="Arial" panose="020B0604020202020204" pitchFamily="34" charset="0"/>
              </a:rPr>
              <a:t>Through a new </a:t>
            </a:r>
            <a:r>
              <a:rPr lang="en-GB" sz="1200" b="1" i="1" dirty="0">
                <a:latin typeface="Arial" panose="020B0604020202020204" pitchFamily="34" charset="0"/>
                <a:cs typeface="Arial" panose="020B0604020202020204" pitchFamily="34" charset="0"/>
              </a:rPr>
              <a:t>Additional Roles Reimbursement Scheme</a:t>
            </a:r>
            <a:r>
              <a:rPr lang="en-GB" sz="1200" dirty="0">
                <a:latin typeface="Arial" panose="020B0604020202020204" pitchFamily="34" charset="0"/>
                <a:cs typeface="Arial" panose="020B0604020202020204" pitchFamily="34" charset="0"/>
              </a:rPr>
              <a:t>, Networks will be guaranteed funding for an up to estimated 20,000+ additional staff by 2023/24:</a:t>
            </a:r>
          </a:p>
          <a:p>
            <a:pPr lvl="1"/>
            <a:r>
              <a:rPr lang="en-GB" sz="1200" b="1" dirty="0">
                <a:solidFill>
                  <a:prstClr val="black"/>
                </a:solidFill>
                <a:latin typeface="Arial" panose="020B0604020202020204" pitchFamily="34" charset="0"/>
                <a:cs typeface="Arial" panose="020B0604020202020204" pitchFamily="34" charset="0"/>
              </a:rPr>
              <a:t>Clinical pharmacists </a:t>
            </a:r>
            <a:r>
              <a:rPr lang="en-GB" sz="1200" dirty="0">
                <a:solidFill>
                  <a:prstClr val="black"/>
                </a:solidFill>
                <a:latin typeface="Arial" panose="020B0604020202020204" pitchFamily="34" charset="0"/>
                <a:cs typeface="Arial" panose="020B0604020202020204" pitchFamily="34" charset="0"/>
              </a:rPr>
              <a:t>(from 2019/20)</a:t>
            </a:r>
          </a:p>
          <a:p>
            <a:pPr lvl="1"/>
            <a:r>
              <a:rPr lang="en-GB" sz="1200" b="1" dirty="0">
                <a:solidFill>
                  <a:prstClr val="black"/>
                </a:solidFill>
                <a:latin typeface="Arial" panose="020B0604020202020204" pitchFamily="34" charset="0"/>
                <a:cs typeface="Arial" panose="020B0604020202020204" pitchFamily="34" charset="0"/>
              </a:rPr>
              <a:t>Social prescribing link workers </a:t>
            </a:r>
            <a:r>
              <a:rPr lang="en-GB" sz="1200" dirty="0">
                <a:solidFill>
                  <a:prstClr val="black"/>
                </a:solidFill>
                <a:latin typeface="Arial" panose="020B0604020202020204" pitchFamily="34" charset="0"/>
                <a:cs typeface="Arial" panose="020B0604020202020204" pitchFamily="34" charset="0"/>
              </a:rPr>
              <a:t>(from 2019/20)</a:t>
            </a:r>
          </a:p>
          <a:p>
            <a:pPr lvl="1"/>
            <a:r>
              <a:rPr lang="en-GB" sz="1200" b="1" dirty="0">
                <a:solidFill>
                  <a:prstClr val="black"/>
                </a:solidFill>
                <a:latin typeface="Arial" panose="020B0604020202020204" pitchFamily="34" charset="0"/>
                <a:cs typeface="Arial" panose="020B0604020202020204" pitchFamily="34" charset="0"/>
              </a:rPr>
              <a:t>Physiotherapist </a:t>
            </a:r>
            <a:r>
              <a:rPr lang="en-GB" sz="1200" dirty="0">
                <a:solidFill>
                  <a:prstClr val="black"/>
                </a:solidFill>
                <a:latin typeface="Arial" panose="020B0604020202020204" pitchFamily="34" charset="0"/>
                <a:cs typeface="Arial" panose="020B0604020202020204" pitchFamily="34" charset="0"/>
              </a:rPr>
              <a:t>(from 2020/21)</a:t>
            </a:r>
          </a:p>
          <a:p>
            <a:pPr lvl="1"/>
            <a:r>
              <a:rPr lang="en-GB" sz="1200" b="1" dirty="0">
                <a:solidFill>
                  <a:prstClr val="black"/>
                </a:solidFill>
                <a:latin typeface="Arial" panose="020B0604020202020204" pitchFamily="34" charset="0"/>
                <a:cs typeface="Arial" panose="020B0604020202020204" pitchFamily="34" charset="0"/>
              </a:rPr>
              <a:t>Physician associates</a:t>
            </a:r>
            <a:r>
              <a:rPr lang="en-GB" sz="1200" dirty="0">
                <a:solidFill>
                  <a:prstClr val="black"/>
                </a:solidFill>
                <a:latin typeface="Arial" panose="020B0604020202020204" pitchFamily="34" charset="0"/>
                <a:cs typeface="Arial" panose="020B0604020202020204" pitchFamily="34" charset="0"/>
              </a:rPr>
              <a:t> (from 2020/21)</a:t>
            </a:r>
          </a:p>
          <a:p>
            <a:pPr lvl="1">
              <a:spcAft>
                <a:spcPts val="450"/>
              </a:spcAft>
            </a:pPr>
            <a:r>
              <a:rPr lang="en-GB" sz="1200" b="1" dirty="0">
                <a:solidFill>
                  <a:prstClr val="black"/>
                </a:solidFill>
                <a:latin typeface="Arial" panose="020B0604020202020204" pitchFamily="34" charset="0"/>
                <a:cs typeface="Arial" panose="020B0604020202020204" pitchFamily="34" charset="0"/>
              </a:rPr>
              <a:t>Paramedics </a:t>
            </a:r>
            <a:r>
              <a:rPr lang="en-GB" sz="1200" dirty="0">
                <a:solidFill>
                  <a:prstClr val="black"/>
                </a:solidFill>
                <a:latin typeface="Arial" panose="020B0604020202020204" pitchFamily="34" charset="0"/>
                <a:cs typeface="Arial" panose="020B0604020202020204" pitchFamily="34" charset="0"/>
              </a:rPr>
              <a:t>(from 2021/22).</a:t>
            </a:r>
          </a:p>
          <a:p>
            <a:pPr>
              <a:spcAft>
                <a:spcPts val="450"/>
              </a:spcAft>
            </a:pPr>
            <a:r>
              <a:rPr lang="en-GB" sz="1200" dirty="0">
                <a:solidFill>
                  <a:prstClr val="black"/>
                </a:solidFill>
                <a:latin typeface="Arial" panose="020B0604020202020204" pitchFamily="34" charset="0"/>
                <a:cs typeface="Arial" panose="020B0604020202020204" pitchFamily="34" charset="0"/>
              </a:rPr>
              <a:t>Funding </a:t>
            </a:r>
            <a:r>
              <a:rPr lang="en-GB" sz="1200" u="sng" dirty="0">
                <a:solidFill>
                  <a:prstClr val="black"/>
                </a:solidFill>
                <a:latin typeface="Arial" panose="020B0604020202020204" pitchFamily="34" charset="0"/>
                <a:cs typeface="Arial" panose="020B0604020202020204" pitchFamily="34" charset="0"/>
              </a:rPr>
              <a:t>cannot</a:t>
            </a:r>
            <a:r>
              <a:rPr lang="en-GB" sz="1200" dirty="0">
                <a:solidFill>
                  <a:prstClr val="black"/>
                </a:solidFill>
                <a:latin typeface="Arial" panose="020B0604020202020204" pitchFamily="34" charset="0"/>
                <a:cs typeface="Arial" panose="020B0604020202020204" pitchFamily="34" charset="0"/>
              </a:rPr>
              <a:t> be used for</a:t>
            </a:r>
            <a:r>
              <a:rPr lang="en-GB" sz="1200" dirty="0">
                <a:latin typeface="Arial" panose="020B0604020202020204" pitchFamily="34" charset="0"/>
                <a:cs typeface="Arial" panose="020B0604020202020204" pitchFamily="34" charset="0"/>
              </a:rPr>
              <a:t> any </a:t>
            </a:r>
            <a:r>
              <a:rPr lang="en-GB" sz="1200" dirty="0">
                <a:solidFill>
                  <a:prstClr val="black"/>
                </a:solidFill>
                <a:latin typeface="Arial" panose="020B0604020202020204" pitchFamily="34" charset="0"/>
                <a:cs typeface="Arial" panose="020B0604020202020204" pitchFamily="34" charset="0"/>
              </a:rPr>
              <a:t>other staff groups.</a:t>
            </a:r>
          </a:p>
          <a:p>
            <a:r>
              <a:rPr lang="en-GB" sz="1200" dirty="0">
                <a:latin typeface="Arial" panose="020B0604020202020204" pitchFamily="34" charset="0"/>
                <a:cs typeface="Arial" panose="020B0604020202020204" pitchFamily="34" charset="0"/>
              </a:rPr>
              <a:t>Funding will be set nationally based on Agenda for Change scales, but there is no requirement locally to employ on the AfC contract.</a:t>
            </a:r>
          </a:p>
          <a:p>
            <a:r>
              <a:rPr lang="en-GB" sz="1200" dirty="0">
                <a:latin typeface="Arial" panose="020B0604020202020204" pitchFamily="34" charset="0"/>
                <a:cs typeface="Arial" panose="020B0604020202020204" pitchFamily="34" charset="0"/>
              </a:rPr>
              <a:t>Network can agree how the new workforce is employed and deployed across the Network. </a:t>
            </a:r>
          </a:p>
          <a:p>
            <a:pPr marL="0" indent="0">
              <a:buNone/>
            </a:pPr>
            <a:r>
              <a:rPr lang="en-GB" sz="1200" b="1" dirty="0">
                <a:latin typeface="Arial" panose="020B0604020202020204" pitchFamily="34" charset="0"/>
                <a:cs typeface="Arial" panose="020B0604020202020204" pitchFamily="34" charset="0"/>
              </a:rPr>
              <a:t>Transitional year 2019/20: </a:t>
            </a:r>
          </a:p>
          <a:p>
            <a:r>
              <a:rPr lang="en-GB" sz="1200" dirty="0">
                <a:latin typeface="Arial" panose="020B0604020202020204" pitchFamily="34" charset="0"/>
                <a:cs typeface="Arial" panose="020B0604020202020204" pitchFamily="34" charset="0"/>
              </a:rPr>
              <a:t>All PCNs can claim reimbursement for 1 FTE Clinical Pharmacist and 1 FTE Social Prescriber ( 2 of each if PCN over 100k population). Can substitute between them with CCG agreement.</a:t>
            </a:r>
          </a:p>
          <a:p>
            <a:r>
              <a:rPr lang="en-GB" sz="1200" dirty="0">
                <a:latin typeface="Arial" panose="020B0604020202020204" pitchFamily="34" charset="0"/>
                <a:cs typeface="Arial" panose="020B0604020202020204" pitchFamily="34" charset="0"/>
              </a:rPr>
              <a:t>Practices/PCNs can transfer existing clinical pharmacists on the NHS England national schemes from 1 July 2019 to claim ongoing 70% reimbursement but staff must be a network resource.</a:t>
            </a:r>
          </a:p>
          <a:p>
            <a:pPr marL="0" indent="0">
              <a:buNone/>
            </a:pPr>
            <a:r>
              <a:rPr lang="en-GB" sz="1200" b="1" dirty="0">
                <a:latin typeface="Arial" panose="020B0604020202020204" pitchFamily="34" charset="0"/>
                <a:cs typeface="Arial" panose="020B0604020202020204" pitchFamily="34" charset="0"/>
              </a:rPr>
              <a:t>April 2020 onwards</a:t>
            </a:r>
          </a:p>
          <a:p>
            <a:r>
              <a:rPr lang="en-GB" sz="1200" dirty="0">
                <a:latin typeface="Arial" panose="020B0604020202020204" pitchFamily="34" charset="0"/>
                <a:cs typeface="Arial" panose="020B0604020202020204" pitchFamily="34" charset="0"/>
              </a:rPr>
              <a:t>Each PCN will be able to draw down in a flexible way from a total reimbursement sum available to them under the scheme, calculated according to weighted population.</a:t>
            </a:r>
          </a:p>
          <a:p>
            <a:endParaRPr lang="en-GB" sz="1500" dirty="0">
              <a:latin typeface="Arial" panose="020B0604020202020204" pitchFamily="34" charset="0"/>
              <a:cs typeface="Arial" panose="020B0604020202020204" pitchFamily="34" charset="0"/>
            </a:endParaRPr>
          </a:p>
          <a:p>
            <a:endParaRPr lang="en-GB" sz="1500" dirty="0">
              <a:latin typeface="Arial" panose="020B0604020202020204" pitchFamily="34" charset="0"/>
              <a:cs typeface="Arial" panose="020B0604020202020204" pitchFamily="34" charset="0"/>
            </a:endParaRPr>
          </a:p>
          <a:p>
            <a:pPr marL="0" indent="0">
              <a:buNone/>
            </a:pPr>
            <a:endParaRPr lang="en-GB" sz="1500" b="1" dirty="0">
              <a:latin typeface="Arial" panose="020B0604020202020204" pitchFamily="34" charset="0"/>
              <a:cs typeface="Arial" panose="020B0604020202020204" pitchFamily="34" charset="0"/>
            </a:endParaRPr>
          </a:p>
          <a:p>
            <a:pPr marL="0" indent="0">
              <a:buNone/>
            </a:pPr>
            <a:endParaRPr lang="en-GB" sz="1500" b="1" dirty="0">
              <a:latin typeface="Arial" panose="020B0604020202020204" pitchFamily="34" charset="0"/>
              <a:cs typeface="Arial" panose="020B0604020202020204" pitchFamily="34" charset="0"/>
            </a:endParaRPr>
          </a:p>
        </p:txBody>
      </p:sp>
      <p:sp>
        <p:nvSpPr>
          <p:cNvPr id="5" name="Rectangle: Rounded Corners 4">
            <a:extLst>
              <a:ext uri="{FF2B5EF4-FFF2-40B4-BE49-F238E27FC236}">
                <a16:creationId xmlns:a16="http://schemas.microsoft.com/office/drawing/2014/main" xmlns="" id="{397055A9-6895-4F3D-B596-394089E0F711}"/>
              </a:ext>
            </a:extLst>
          </p:cNvPr>
          <p:cNvSpPr/>
          <p:nvPr/>
        </p:nvSpPr>
        <p:spPr>
          <a:xfrm>
            <a:off x="240385" y="1446371"/>
            <a:ext cx="2368485" cy="396525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p>
        </p:txBody>
      </p:sp>
      <p:sp>
        <p:nvSpPr>
          <p:cNvPr id="3" name="Slide Number Placeholder 2">
            <a:extLst>
              <a:ext uri="{FF2B5EF4-FFF2-40B4-BE49-F238E27FC236}">
                <a16:creationId xmlns:a16="http://schemas.microsoft.com/office/drawing/2014/main" xmlns="" id="{892B3279-CAB6-48EE-A500-2F1FC389A0C2}"/>
              </a:ext>
            </a:extLst>
          </p:cNvPr>
          <p:cNvSpPr>
            <a:spLocks noGrp="1"/>
          </p:cNvSpPr>
          <p:nvPr>
            <p:ph type="sldNum" sz="quarter" idx="10"/>
          </p:nvPr>
        </p:nvSpPr>
        <p:spPr/>
        <p:txBody>
          <a:bodyPr/>
          <a:lstStyle/>
          <a:p>
            <a:fld id="{D66C4C68-9C76-5449-BBA0-107A51179E14}" type="slidenum">
              <a:rPr lang="en-US" smtClean="0"/>
              <a:pPr/>
              <a:t>3</a:t>
            </a:fld>
            <a:endParaRPr lang="en-US" dirty="0"/>
          </a:p>
        </p:txBody>
      </p:sp>
    </p:spTree>
    <p:extLst>
      <p:ext uri="{BB962C8B-B14F-4D97-AF65-F5344CB8AC3E}">
        <p14:creationId xmlns:p14="http://schemas.microsoft.com/office/powerpoint/2010/main" val="29669351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0799" y="196171"/>
            <a:ext cx="7726347" cy="563108"/>
          </a:xfrm>
        </p:spPr>
        <p:txBody>
          <a:bodyPr/>
          <a:lstStyle/>
          <a:p>
            <a:r>
              <a:rPr lang="en-GB" sz="2400" dirty="0"/>
              <a:t>Principles (1)</a:t>
            </a:r>
          </a:p>
        </p:txBody>
      </p:sp>
      <p:sp>
        <p:nvSpPr>
          <p:cNvPr id="14" name="Rectangle 13"/>
          <p:cNvSpPr/>
          <p:nvPr/>
        </p:nvSpPr>
        <p:spPr>
          <a:xfrm>
            <a:off x="417672" y="1482044"/>
            <a:ext cx="5332196" cy="392415"/>
          </a:xfrm>
          <a:prstGeom prst="rect">
            <a:avLst/>
          </a:prstGeom>
        </p:spPr>
        <p:txBody>
          <a:bodyPr vert="horz" lIns="68572" tIns="34286" rIns="68572" bIns="34286" rtlCol="0" anchor="ctr">
            <a:normAutofit/>
          </a:bodyPr>
          <a:lstStyle/>
          <a:p>
            <a:pPr fontAlgn="base">
              <a:spcBef>
                <a:spcPct val="0"/>
              </a:spcBef>
            </a:pPr>
            <a:endParaRPr lang="en-GB" sz="900" i="1" dirty="0">
              <a:solidFill>
                <a:srgbClr val="0072C6"/>
              </a:solidFill>
              <a:cs typeface="Arial"/>
            </a:endParaRPr>
          </a:p>
        </p:txBody>
      </p:sp>
      <p:sp>
        <p:nvSpPr>
          <p:cNvPr id="16" name="Rectangle 15">
            <a:extLst>
              <a:ext uri="{FF2B5EF4-FFF2-40B4-BE49-F238E27FC236}">
                <a16:creationId xmlns:a16="http://schemas.microsoft.com/office/drawing/2014/main" xmlns="" id="{675DDB40-C6BE-4C1B-93B1-3C799ED34BBC}"/>
              </a:ext>
            </a:extLst>
          </p:cNvPr>
          <p:cNvSpPr/>
          <p:nvPr/>
        </p:nvSpPr>
        <p:spPr>
          <a:xfrm>
            <a:off x="400369" y="3271232"/>
            <a:ext cx="5332196" cy="392415"/>
          </a:xfrm>
          <a:prstGeom prst="rect">
            <a:avLst/>
          </a:prstGeom>
        </p:spPr>
        <p:txBody>
          <a:bodyPr vert="horz" lIns="68572" tIns="34286" rIns="68572" bIns="34286" rtlCol="0" anchor="ctr">
            <a:normAutofit/>
          </a:bodyPr>
          <a:lstStyle/>
          <a:p>
            <a:pPr fontAlgn="base">
              <a:spcBef>
                <a:spcPct val="0"/>
              </a:spcBef>
            </a:pPr>
            <a:endParaRPr lang="en-GB" sz="900" i="1" dirty="0">
              <a:solidFill>
                <a:srgbClr val="0072C6"/>
              </a:solidFill>
              <a:cs typeface="Arial"/>
            </a:endParaRPr>
          </a:p>
        </p:txBody>
      </p:sp>
      <p:sp>
        <p:nvSpPr>
          <p:cNvPr id="21" name="Rectangle 20">
            <a:extLst>
              <a:ext uri="{FF2B5EF4-FFF2-40B4-BE49-F238E27FC236}">
                <a16:creationId xmlns:a16="http://schemas.microsoft.com/office/drawing/2014/main" xmlns="" id="{EC4F9EAF-53A1-4412-89EB-BDFC32037B64}"/>
              </a:ext>
            </a:extLst>
          </p:cNvPr>
          <p:cNvSpPr/>
          <p:nvPr/>
        </p:nvSpPr>
        <p:spPr>
          <a:xfrm>
            <a:off x="406839" y="4487834"/>
            <a:ext cx="5332196" cy="392415"/>
          </a:xfrm>
          <a:prstGeom prst="rect">
            <a:avLst/>
          </a:prstGeom>
        </p:spPr>
        <p:txBody>
          <a:bodyPr vert="horz" lIns="68572" tIns="34286" rIns="68572" bIns="34286" rtlCol="0" anchor="ctr">
            <a:normAutofit/>
          </a:bodyPr>
          <a:lstStyle/>
          <a:p>
            <a:pPr fontAlgn="base">
              <a:spcBef>
                <a:spcPct val="0"/>
              </a:spcBef>
            </a:pPr>
            <a:endParaRPr lang="en-GB" sz="900" i="1" dirty="0">
              <a:solidFill>
                <a:srgbClr val="0072C6"/>
              </a:solidFill>
              <a:cs typeface="Arial"/>
            </a:endParaRPr>
          </a:p>
        </p:txBody>
      </p:sp>
      <p:sp>
        <p:nvSpPr>
          <p:cNvPr id="15" name="TextBox 14"/>
          <p:cNvSpPr txBox="1"/>
          <p:nvPr/>
        </p:nvSpPr>
        <p:spPr>
          <a:xfrm>
            <a:off x="400369" y="1112948"/>
            <a:ext cx="8336792" cy="4647426"/>
          </a:xfrm>
          <a:prstGeom prst="rect">
            <a:avLst/>
          </a:prstGeom>
          <a:solidFill>
            <a:schemeClr val="tx2"/>
          </a:solidFill>
        </p:spPr>
        <p:txBody>
          <a:bodyPr wrap="square" rtlCol="0">
            <a:spAutoFit/>
          </a:bodyPr>
          <a:lstStyle/>
          <a:p>
            <a:pPr marL="400050" indent="-400050">
              <a:buFont typeface="+mj-lt"/>
              <a:buAutoNum type="romanUcPeriod"/>
            </a:pPr>
            <a:endParaRPr lang="en-GB" sz="1200" dirty="0">
              <a:solidFill>
                <a:schemeClr val="bg1"/>
              </a:solidFill>
            </a:endParaRPr>
          </a:p>
          <a:p>
            <a:pPr marL="400050" indent="-400050">
              <a:buFont typeface="+mj-lt"/>
              <a:buAutoNum type="romanUcPeriod"/>
            </a:pPr>
            <a:endParaRPr lang="en-GB" sz="1200" dirty="0">
              <a:solidFill>
                <a:schemeClr val="bg1"/>
              </a:solidFill>
            </a:endParaRPr>
          </a:p>
          <a:p>
            <a:pPr marL="400050" indent="-400050">
              <a:buFont typeface="+mj-lt"/>
              <a:buAutoNum type="romanUcPeriod"/>
            </a:pPr>
            <a:r>
              <a:rPr lang="en-GB" sz="1600" dirty="0">
                <a:solidFill>
                  <a:schemeClr val="bg1"/>
                </a:solidFill>
              </a:rPr>
              <a:t>The Network Contract DES sets out an entitlement for PCNs, subject to meeting agreed requirements, to receive payments set out under the Additional Roles Reimbursement Scheme; </a:t>
            </a:r>
          </a:p>
          <a:p>
            <a:pPr marL="400050" indent="-400050">
              <a:buFont typeface="+mj-lt"/>
              <a:buAutoNum type="romanUcPeriod"/>
            </a:pPr>
            <a:endParaRPr lang="en-GB" sz="1600" dirty="0">
              <a:solidFill>
                <a:schemeClr val="bg1"/>
              </a:solidFill>
            </a:endParaRPr>
          </a:p>
          <a:p>
            <a:pPr marL="400050" indent="-400050">
              <a:buFont typeface="+mj-lt"/>
              <a:buAutoNum type="romanUcPeriod"/>
            </a:pPr>
            <a:r>
              <a:rPr lang="en-GB" sz="1600" dirty="0">
                <a:solidFill>
                  <a:schemeClr val="bg1"/>
                </a:solidFill>
              </a:rPr>
              <a:t>Reimbursements are available for PCNs via a payee that has a GMS, PMS or APMS contract, for FTEs or part FTEs, in the specified (five) roles that are additional to the agreed PCN baseline as at 31 March 2019.</a:t>
            </a:r>
            <a:endParaRPr lang="en-GB" sz="1600" dirty="0">
              <a:solidFill>
                <a:srgbClr val="FF0000"/>
              </a:solidFill>
            </a:endParaRPr>
          </a:p>
          <a:p>
            <a:pPr marL="400050" indent="-400050">
              <a:buFont typeface="+mj-lt"/>
              <a:buAutoNum type="romanUcPeriod"/>
            </a:pPr>
            <a:endParaRPr lang="en-GB" sz="1600" dirty="0">
              <a:solidFill>
                <a:schemeClr val="bg1"/>
              </a:solidFill>
            </a:endParaRPr>
          </a:p>
          <a:p>
            <a:pPr marL="400050" indent="-400050">
              <a:buFont typeface="+mj-lt"/>
              <a:buAutoNum type="romanUcPeriod"/>
            </a:pPr>
            <a:r>
              <a:rPr lang="en-GB" sz="1600" dirty="0">
                <a:solidFill>
                  <a:schemeClr val="bg1"/>
                </a:solidFill>
              </a:rPr>
              <a:t>CCGs will be responsible for agreeing the workforce baseline with PCNs as part of the DES registration process no later than 30 June 2019</a:t>
            </a:r>
            <a:r>
              <a:rPr lang="en-GB" sz="1600" dirty="0">
                <a:solidFill>
                  <a:schemeClr val="accent3">
                    <a:lumMod val="40000"/>
                    <a:lumOff val="60000"/>
                  </a:schemeClr>
                </a:solidFill>
              </a:rPr>
              <a:t>.</a:t>
            </a:r>
            <a:r>
              <a:rPr lang="en-GB" sz="1600" dirty="0">
                <a:solidFill>
                  <a:schemeClr val="bg1"/>
                </a:solidFill>
              </a:rPr>
              <a:t> </a:t>
            </a:r>
          </a:p>
          <a:p>
            <a:pPr marL="400050" indent="-400050">
              <a:buFont typeface="+mj-lt"/>
              <a:buAutoNum type="romanUcPeriod"/>
            </a:pPr>
            <a:endParaRPr lang="en-GB" sz="1600" dirty="0">
              <a:solidFill>
                <a:schemeClr val="bg1"/>
              </a:solidFill>
            </a:endParaRPr>
          </a:p>
          <a:p>
            <a:pPr marL="400050" indent="-400050">
              <a:buFont typeface="+mj-lt"/>
              <a:buAutoNum type="romanUcPeriod"/>
            </a:pPr>
            <a:r>
              <a:rPr lang="en-GB" sz="1600" dirty="0">
                <a:solidFill>
                  <a:schemeClr val="bg1"/>
                </a:solidFill>
              </a:rPr>
              <a:t>Baseline posts should be recorded against the individual workforce groups rather than the total number of staff in all five roles.</a:t>
            </a:r>
          </a:p>
          <a:p>
            <a:pPr marL="400050" indent="-400050">
              <a:buFont typeface="+mj-lt"/>
              <a:buAutoNum type="romanUcPeriod"/>
            </a:pPr>
            <a:endParaRPr lang="en-GB" sz="1600" dirty="0">
              <a:solidFill>
                <a:schemeClr val="bg1"/>
              </a:solidFill>
            </a:endParaRPr>
          </a:p>
          <a:p>
            <a:pPr marL="400050" indent="-400050">
              <a:buFont typeface="+mj-lt"/>
              <a:buAutoNum type="romanUcPeriod"/>
            </a:pPr>
            <a:r>
              <a:rPr lang="en-GB" sz="1600" dirty="0">
                <a:solidFill>
                  <a:schemeClr val="bg1"/>
                </a:solidFill>
              </a:rPr>
              <a:t>CCGs will submit the baseline report for national monitoring  which should include:</a:t>
            </a:r>
          </a:p>
          <a:p>
            <a:pPr marL="742950" lvl="1" indent="-285750">
              <a:buFont typeface="Arial" panose="020B0604020202020204" pitchFamily="34" charset="0"/>
              <a:buChar char="•"/>
            </a:pPr>
            <a:r>
              <a:rPr lang="en-GB" sz="1600" dirty="0">
                <a:solidFill>
                  <a:schemeClr val="bg1"/>
                </a:solidFill>
              </a:rPr>
              <a:t>the PCN baselines in their area for staff employed by general practice;</a:t>
            </a:r>
          </a:p>
          <a:p>
            <a:pPr marL="742950" lvl="1" indent="-285750">
              <a:buFont typeface="Arial" panose="020B0604020202020204" pitchFamily="34" charset="0"/>
              <a:buChar char="•"/>
            </a:pPr>
            <a:r>
              <a:rPr lang="en-GB" sz="1600" dirty="0">
                <a:solidFill>
                  <a:schemeClr val="bg1"/>
                </a:solidFill>
              </a:rPr>
              <a:t>the CCG baseline for staff funded by CCGs and </a:t>
            </a:r>
            <a:r>
              <a:rPr lang="en-GB" sz="1600" u="sng" dirty="0">
                <a:solidFill>
                  <a:schemeClr val="bg1"/>
                </a:solidFill>
              </a:rPr>
              <a:t>not</a:t>
            </a:r>
            <a:r>
              <a:rPr lang="en-GB" sz="1600" dirty="0">
                <a:solidFill>
                  <a:schemeClr val="bg1"/>
                </a:solidFill>
              </a:rPr>
              <a:t> employed by general practice.</a:t>
            </a:r>
          </a:p>
        </p:txBody>
      </p:sp>
    </p:spTree>
    <p:extLst>
      <p:ext uri="{BB962C8B-B14F-4D97-AF65-F5344CB8AC3E}">
        <p14:creationId xmlns:p14="http://schemas.microsoft.com/office/powerpoint/2010/main" val="9229811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0799" y="196171"/>
            <a:ext cx="7726347" cy="563108"/>
          </a:xfrm>
        </p:spPr>
        <p:txBody>
          <a:bodyPr/>
          <a:lstStyle/>
          <a:p>
            <a:r>
              <a:rPr lang="en-GB" sz="2400" dirty="0"/>
              <a:t>Principles (2) </a:t>
            </a:r>
          </a:p>
        </p:txBody>
      </p:sp>
      <p:sp>
        <p:nvSpPr>
          <p:cNvPr id="14" name="Rectangle 13"/>
          <p:cNvSpPr/>
          <p:nvPr/>
        </p:nvSpPr>
        <p:spPr>
          <a:xfrm>
            <a:off x="417672" y="1482044"/>
            <a:ext cx="5332196" cy="392415"/>
          </a:xfrm>
          <a:prstGeom prst="rect">
            <a:avLst/>
          </a:prstGeom>
        </p:spPr>
        <p:txBody>
          <a:bodyPr vert="horz" lIns="68572" tIns="34286" rIns="68572" bIns="34286" rtlCol="0" anchor="ctr">
            <a:normAutofit/>
          </a:bodyPr>
          <a:lstStyle/>
          <a:p>
            <a:pPr fontAlgn="base">
              <a:spcBef>
                <a:spcPct val="0"/>
              </a:spcBef>
            </a:pPr>
            <a:endParaRPr lang="en-GB" sz="900" i="1" dirty="0">
              <a:solidFill>
                <a:srgbClr val="0072C6"/>
              </a:solidFill>
              <a:cs typeface="Arial"/>
            </a:endParaRPr>
          </a:p>
        </p:txBody>
      </p:sp>
      <p:sp>
        <p:nvSpPr>
          <p:cNvPr id="16" name="Rectangle 15">
            <a:extLst>
              <a:ext uri="{FF2B5EF4-FFF2-40B4-BE49-F238E27FC236}">
                <a16:creationId xmlns:a16="http://schemas.microsoft.com/office/drawing/2014/main" xmlns="" id="{675DDB40-C6BE-4C1B-93B1-3C799ED34BBC}"/>
              </a:ext>
            </a:extLst>
          </p:cNvPr>
          <p:cNvSpPr/>
          <p:nvPr/>
        </p:nvSpPr>
        <p:spPr>
          <a:xfrm>
            <a:off x="400369" y="3271232"/>
            <a:ext cx="5332196" cy="392415"/>
          </a:xfrm>
          <a:prstGeom prst="rect">
            <a:avLst/>
          </a:prstGeom>
        </p:spPr>
        <p:txBody>
          <a:bodyPr vert="horz" lIns="68572" tIns="34286" rIns="68572" bIns="34286" rtlCol="0" anchor="ctr">
            <a:normAutofit/>
          </a:bodyPr>
          <a:lstStyle/>
          <a:p>
            <a:pPr fontAlgn="base">
              <a:spcBef>
                <a:spcPct val="0"/>
              </a:spcBef>
            </a:pPr>
            <a:endParaRPr lang="en-GB" sz="900" i="1" dirty="0">
              <a:solidFill>
                <a:srgbClr val="0072C6"/>
              </a:solidFill>
              <a:cs typeface="Arial"/>
            </a:endParaRPr>
          </a:p>
        </p:txBody>
      </p:sp>
      <p:sp>
        <p:nvSpPr>
          <p:cNvPr id="21" name="Rectangle 20">
            <a:extLst>
              <a:ext uri="{FF2B5EF4-FFF2-40B4-BE49-F238E27FC236}">
                <a16:creationId xmlns:a16="http://schemas.microsoft.com/office/drawing/2014/main" xmlns="" id="{EC4F9EAF-53A1-4412-89EB-BDFC32037B64}"/>
              </a:ext>
            </a:extLst>
          </p:cNvPr>
          <p:cNvSpPr/>
          <p:nvPr/>
        </p:nvSpPr>
        <p:spPr>
          <a:xfrm>
            <a:off x="406839" y="4487834"/>
            <a:ext cx="5332196" cy="392415"/>
          </a:xfrm>
          <a:prstGeom prst="rect">
            <a:avLst/>
          </a:prstGeom>
        </p:spPr>
        <p:txBody>
          <a:bodyPr vert="horz" lIns="68572" tIns="34286" rIns="68572" bIns="34286" rtlCol="0" anchor="ctr">
            <a:normAutofit/>
          </a:bodyPr>
          <a:lstStyle/>
          <a:p>
            <a:pPr fontAlgn="base">
              <a:spcBef>
                <a:spcPct val="0"/>
              </a:spcBef>
            </a:pPr>
            <a:endParaRPr lang="en-GB" sz="900" i="1" dirty="0">
              <a:solidFill>
                <a:srgbClr val="0072C6"/>
              </a:solidFill>
              <a:cs typeface="Arial"/>
            </a:endParaRPr>
          </a:p>
        </p:txBody>
      </p:sp>
      <p:sp>
        <p:nvSpPr>
          <p:cNvPr id="15" name="TextBox 14"/>
          <p:cNvSpPr txBox="1"/>
          <p:nvPr/>
        </p:nvSpPr>
        <p:spPr>
          <a:xfrm>
            <a:off x="400369" y="1291349"/>
            <a:ext cx="8308771" cy="4739759"/>
          </a:xfrm>
          <a:prstGeom prst="rect">
            <a:avLst/>
          </a:prstGeom>
          <a:solidFill>
            <a:schemeClr val="tx2"/>
          </a:solidFill>
        </p:spPr>
        <p:txBody>
          <a:bodyPr wrap="square" rtlCol="0">
            <a:spAutoFit/>
          </a:bodyPr>
          <a:lstStyle/>
          <a:p>
            <a:endParaRPr lang="en-GB" sz="1400" dirty="0">
              <a:solidFill>
                <a:schemeClr val="bg1"/>
              </a:solidFill>
            </a:endParaRPr>
          </a:p>
          <a:p>
            <a:r>
              <a:rPr lang="en-GB" sz="1600" dirty="0">
                <a:solidFill>
                  <a:schemeClr val="bg1"/>
                </a:solidFill>
              </a:rPr>
              <a:t>VI.	The process of agreeing the baseline should include a signed declaration from the 	PCN Clinical Director and CCG Accountable Officer that the baseline reflects an 	accurate assessment to the best of their knowledge. So there is transparency, the 	PCN baseline should also be shared with LMCs and potentially, other PCNs in the 	same patch. Breach of the rules may result in regulatory and legal action. </a:t>
            </a:r>
          </a:p>
          <a:p>
            <a:pPr marL="400050" indent="-400050">
              <a:buAutoNum type="romanUcPeriod" startAt="5"/>
            </a:pPr>
            <a:endParaRPr lang="en-GB" sz="1600" dirty="0">
              <a:solidFill>
                <a:schemeClr val="bg1"/>
              </a:solidFill>
              <a:latin typeface="Arial" panose="020B0604020202020204" pitchFamily="34" charset="0"/>
              <a:cs typeface="Arial" panose="020B0604020202020204" pitchFamily="34" charset="0"/>
            </a:endParaRPr>
          </a:p>
          <a:p>
            <a:r>
              <a:rPr lang="en-GB" sz="1600" dirty="0">
                <a:solidFill>
                  <a:schemeClr val="bg1"/>
                </a:solidFill>
                <a:latin typeface="Arial" panose="020B0604020202020204" pitchFamily="34" charset="0"/>
                <a:cs typeface="Arial" panose="020B0604020202020204" pitchFamily="34" charset="0"/>
              </a:rPr>
              <a:t>VII.	Once agreed, the PCN and CCG baselines are fixed for five years. Baseline posts 	cannot be substituted with posts in other staff groups and all PCN reimbursement 	claims should only be for staff </a:t>
            </a:r>
            <a:r>
              <a:rPr lang="en-GB" sz="1600" u="sng" dirty="0">
                <a:solidFill>
                  <a:schemeClr val="bg1"/>
                </a:solidFill>
                <a:latin typeface="Arial" panose="020B0604020202020204" pitchFamily="34" charset="0"/>
                <a:cs typeface="Arial" panose="020B0604020202020204" pitchFamily="34" charset="0"/>
              </a:rPr>
              <a:t>additional </a:t>
            </a:r>
            <a:r>
              <a:rPr lang="en-GB" sz="1600" dirty="0">
                <a:solidFill>
                  <a:schemeClr val="bg1"/>
                </a:solidFill>
                <a:latin typeface="Arial" panose="020B0604020202020204" pitchFamily="34" charset="0"/>
                <a:cs typeface="Arial" panose="020B0604020202020204" pitchFamily="34" charset="0"/>
              </a:rPr>
              <a:t>to the PCN baseline. </a:t>
            </a:r>
          </a:p>
          <a:p>
            <a:pPr marL="400050" indent="-400050">
              <a:buAutoNum type="romanUcPeriod" startAt="5"/>
            </a:pPr>
            <a:endParaRPr lang="en-GB" sz="1600" dirty="0">
              <a:solidFill>
                <a:schemeClr val="bg1"/>
              </a:solidFill>
              <a:latin typeface="Arial" panose="020B0604020202020204" pitchFamily="34" charset="0"/>
              <a:cs typeface="Arial" panose="020B0604020202020204" pitchFamily="34" charset="0"/>
            </a:endParaRPr>
          </a:p>
          <a:p>
            <a:pPr marL="400050" indent="-400050">
              <a:buAutoNum type="romanUcPeriod" startAt="8"/>
            </a:pPr>
            <a:r>
              <a:rPr lang="en-GB" sz="1600" dirty="0">
                <a:solidFill>
                  <a:schemeClr val="bg1"/>
                </a:solidFill>
              </a:rPr>
              <a:t>Practices will continue to record workforce via National Workforce Reporting System (NWRS), which is being developed to also record PCN staff from the 30 September extraction. CCGs will submit six-monthly returns to enable the measuring of the prevailing aggregate position against the PCN workforce expansion.</a:t>
            </a:r>
          </a:p>
          <a:p>
            <a:pPr marL="400050" indent="-400050">
              <a:buAutoNum type="romanUcPeriod" startAt="8"/>
            </a:pPr>
            <a:endParaRPr lang="en-GB" sz="1600" dirty="0">
              <a:solidFill>
                <a:schemeClr val="bg1"/>
              </a:solidFill>
            </a:endParaRPr>
          </a:p>
          <a:p>
            <a:pPr marL="400050" indent="-400050">
              <a:buAutoNum type="romanUcPeriod" startAt="8"/>
            </a:pPr>
            <a:r>
              <a:rPr lang="en-GB" sz="1600" dirty="0">
                <a:solidFill>
                  <a:schemeClr val="bg1"/>
                </a:solidFill>
              </a:rPr>
              <a:t>PCNs and CCGs are encouraged to have ongoing dialogue in relation to PCN and CCG workforce strategies, to ensure these are consistent with broader STP/ICS workforce strategies.</a:t>
            </a:r>
          </a:p>
        </p:txBody>
      </p:sp>
    </p:spTree>
    <p:extLst>
      <p:ext uri="{BB962C8B-B14F-4D97-AF65-F5344CB8AC3E}">
        <p14:creationId xmlns:p14="http://schemas.microsoft.com/office/powerpoint/2010/main" val="42262642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0799" y="196171"/>
            <a:ext cx="7726347" cy="563108"/>
          </a:xfrm>
        </p:spPr>
        <p:txBody>
          <a:bodyPr/>
          <a:lstStyle/>
          <a:p>
            <a:r>
              <a:rPr lang="en-GB" sz="2400" dirty="0"/>
              <a:t>Establishing the baseline (1) </a:t>
            </a:r>
          </a:p>
        </p:txBody>
      </p:sp>
      <p:sp>
        <p:nvSpPr>
          <p:cNvPr id="14" name="Rectangle 13"/>
          <p:cNvSpPr/>
          <p:nvPr/>
        </p:nvSpPr>
        <p:spPr>
          <a:xfrm>
            <a:off x="417672" y="1482044"/>
            <a:ext cx="5332196" cy="392415"/>
          </a:xfrm>
          <a:prstGeom prst="rect">
            <a:avLst/>
          </a:prstGeom>
        </p:spPr>
        <p:txBody>
          <a:bodyPr vert="horz" lIns="68572" tIns="34286" rIns="68572" bIns="34286" rtlCol="0" anchor="ctr">
            <a:normAutofit/>
          </a:bodyPr>
          <a:lstStyle/>
          <a:p>
            <a:pPr fontAlgn="base">
              <a:spcBef>
                <a:spcPct val="0"/>
              </a:spcBef>
            </a:pPr>
            <a:endParaRPr lang="en-GB" sz="900" i="1" dirty="0">
              <a:solidFill>
                <a:srgbClr val="0072C6"/>
              </a:solidFill>
              <a:cs typeface="Arial"/>
            </a:endParaRPr>
          </a:p>
        </p:txBody>
      </p:sp>
      <p:sp>
        <p:nvSpPr>
          <p:cNvPr id="16" name="Rectangle 15">
            <a:extLst>
              <a:ext uri="{FF2B5EF4-FFF2-40B4-BE49-F238E27FC236}">
                <a16:creationId xmlns:a16="http://schemas.microsoft.com/office/drawing/2014/main" xmlns="" id="{675DDB40-C6BE-4C1B-93B1-3C799ED34BBC}"/>
              </a:ext>
            </a:extLst>
          </p:cNvPr>
          <p:cNvSpPr/>
          <p:nvPr/>
        </p:nvSpPr>
        <p:spPr>
          <a:xfrm>
            <a:off x="400369" y="3271232"/>
            <a:ext cx="5332196" cy="392415"/>
          </a:xfrm>
          <a:prstGeom prst="rect">
            <a:avLst/>
          </a:prstGeom>
        </p:spPr>
        <p:txBody>
          <a:bodyPr vert="horz" lIns="68572" tIns="34286" rIns="68572" bIns="34286" rtlCol="0" anchor="ctr">
            <a:normAutofit/>
          </a:bodyPr>
          <a:lstStyle/>
          <a:p>
            <a:pPr fontAlgn="base">
              <a:spcBef>
                <a:spcPct val="0"/>
              </a:spcBef>
            </a:pPr>
            <a:endParaRPr lang="en-GB" sz="900" i="1" dirty="0">
              <a:solidFill>
                <a:srgbClr val="0072C6"/>
              </a:solidFill>
              <a:cs typeface="Arial"/>
            </a:endParaRPr>
          </a:p>
        </p:txBody>
      </p:sp>
      <p:sp>
        <p:nvSpPr>
          <p:cNvPr id="21" name="Rectangle 20">
            <a:extLst>
              <a:ext uri="{FF2B5EF4-FFF2-40B4-BE49-F238E27FC236}">
                <a16:creationId xmlns:a16="http://schemas.microsoft.com/office/drawing/2014/main" xmlns="" id="{EC4F9EAF-53A1-4412-89EB-BDFC32037B64}"/>
              </a:ext>
            </a:extLst>
          </p:cNvPr>
          <p:cNvSpPr/>
          <p:nvPr/>
        </p:nvSpPr>
        <p:spPr>
          <a:xfrm>
            <a:off x="406839" y="4487834"/>
            <a:ext cx="5332196" cy="392415"/>
          </a:xfrm>
          <a:prstGeom prst="rect">
            <a:avLst/>
          </a:prstGeom>
        </p:spPr>
        <p:txBody>
          <a:bodyPr vert="horz" lIns="68572" tIns="34286" rIns="68572" bIns="34286" rtlCol="0" anchor="ctr">
            <a:normAutofit/>
          </a:bodyPr>
          <a:lstStyle/>
          <a:p>
            <a:pPr fontAlgn="base">
              <a:spcBef>
                <a:spcPct val="0"/>
              </a:spcBef>
            </a:pPr>
            <a:endParaRPr lang="en-GB" sz="900" i="1" dirty="0">
              <a:solidFill>
                <a:srgbClr val="0072C6"/>
              </a:solidFill>
              <a:cs typeface="Arial"/>
            </a:endParaRPr>
          </a:p>
        </p:txBody>
      </p:sp>
      <p:sp>
        <p:nvSpPr>
          <p:cNvPr id="15" name="TextBox 14"/>
          <p:cNvSpPr txBox="1"/>
          <p:nvPr/>
        </p:nvSpPr>
        <p:spPr>
          <a:xfrm>
            <a:off x="244813" y="1125415"/>
            <a:ext cx="8758510" cy="5647700"/>
          </a:xfrm>
          <a:prstGeom prst="rect">
            <a:avLst/>
          </a:prstGeom>
          <a:solidFill>
            <a:schemeClr val="tx2"/>
          </a:solidFill>
        </p:spPr>
        <p:txBody>
          <a:bodyPr wrap="square" rtlCol="0">
            <a:spAutoFit/>
          </a:bodyPr>
          <a:lstStyle/>
          <a:p>
            <a:r>
              <a:rPr lang="en-GB" sz="1300" dirty="0">
                <a:solidFill>
                  <a:schemeClr val="accent3">
                    <a:lumMod val="60000"/>
                    <a:lumOff val="40000"/>
                  </a:schemeClr>
                </a:solidFill>
              </a:rPr>
              <a:t>PCN baseline</a:t>
            </a:r>
          </a:p>
          <a:p>
            <a:pPr marL="228600" indent="-228600">
              <a:buAutoNum type="arabicPeriod"/>
            </a:pPr>
            <a:r>
              <a:rPr lang="en-GB" sz="1300" dirty="0">
                <a:solidFill>
                  <a:schemeClr val="bg1"/>
                </a:solidFill>
              </a:rPr>
              <a:t>Roles with staff in post in the five reimburseable groups which are employed or paid for by general practices as at 31 March 2019 should be included in the PCN baseline and cannot be reimbursed under the scheme at any point in the future. </a:t>
            </a:r>
          </a:p>
          <a:p>
            <a:pPr marL="228600" indent="-228600">
              <a:buAutoNum type="arabicPeriod"/>
            </a:pPr>
            <a:r>
              <a:rPr lang="en-GB" sz="1300" dirty="0">
                <a:solidFill>
                  <a:schemeClr val="bg1"/>
                </a:solidFill>
              </a:rPr>
              <a:t>The PCN baseline should include actual FTE or part FTE staff in post on 31 March 2019 to include: clinical pharmacists, physician associates, physiotherapists and paramedics. Social prescribers should be included in the PCN baseline </a:t>
            </a:r>
            <a:r>
              <a:rPr lang="en-GB" sz="1300" u="sng" dirty="0">
                <a:solidFill>
                  <a:schemeClr val="bg1"/>
                </a:solidFill>
              </a:rPr>
              <a:t>only</a:t>
            </a:r>
            <a:r>
              <a:rPr lang="en-GB" sz="1300" dirty="0">
                <a:solidFill>
                  <a:schemeClr val="bg1"/>
                </a:solidFill>
              </a:rPr>
              <a:t> if employed/funded by general practice and in post on 31 March 2019.</a:t>
            </a:r>
          </a:p>
          <a:p>
            <a:pPr marL="228600" indent="-228600">
              <a:buAutoNum type="arabicPeriod"/>
            </a:pPr>
            <a:r>
              <a:rPr lang="en-GB" sz="1300" dirty="0">
                <a:solidFill>
                  <a:schemeClr val="bg1"/>
                </a:solidFill>
              </a:rPr>
              <a:t>CCGs will agree with PCNs the workforce baseline as a requirement of the PCN registration process by no later than 30 June and use this to assess additionality thereafter. The published NHS Digital report (sourced from practice reported NWRS) will be available to inform those discussions.</a:t>
            </a:r>
          </a:p>
          <a:p>
            <a:pPr marL="228600" indent="-228600">
              <a:buAutoNum type="arabicPeriod"/>
            </a:pPr>
            <a:endParaRPr lang="en-GB" sz="1300" dirty="0">
              <a:solidFill>
                <a:schemeClr val="bg1"/>
              </a:solidFill>
            </a:endParaRPr>
          </a:p>
          <a:p>
            <a:r>
              <a:rPr lang="en-GB" sz="1300" dirty="0">
                <a:solidFill>
                  <a:schemeClr val="accent3">
                    <a:lumMod val="60000"/>
                    <a:lumOff val="40000"/>
                  </a:schemeClr>
                </a:solidFill>
              </a:rPr>
              <a:t>CCG baseline</a:t>
            </a:r>
          </a:p>
          <a:p>
            <a:pPr marL="228600" indent="-228600">
              <a:buAutoNum type="arabicPeriod"/>
            </a:pPr>
            <a:r>
              <a:rPr lang="en-GB" sz="1300" dirty="0">
                <a:solidFill>
                  <a:schemeClr val="bg1"/>
                </a:solidFill>
              </a:rPr>
              <a:t>Staff in the five reimburseable groups which are funded by CCGs – either directly or indirectly e.g. as a service – and deployed to support general practice/primary medical care, with an element of patient-facing / first contact care time in specific practices or in the wider neighbourhood/community as at 31 March 2019, should be included in the CCG baseline and cannot be reimbursed under the scheme at any point in the future. This should include:</a:t>
            </a:r>
          </a:p>
          <a:p>
            <a:pPr marL="857250" lvl="1" indent="-400050">
              <a:buAutoNum type="romanLcParenR"/>
            </a:pPr>
            <a:r>
              <a:rPr lang="en-GB" sz="1300" dirty="0">
                <a:solidFill>
                  <a:schemeClr val="bg1"/>
                </a:solidFill>
              </a:rPr>
              <a:t>social prescribers where funded by CCGs and not employed by GP practices. </a:t>
            </a:r>
          </a:p>
          <a:p>
            <a:pPr marL="857250" lvl="1" indent="-400050">
              <a:buAutoNum type="romanLcParenR"/>
            </a:pPr>
            <a:r>
              <a:rPr lang="en-GB" sz="1300" dirty="0">
                <a:solidFill>
                  <a:schemeClr val="bg1"/>
                </a:solidFill>
              </a:rPr>
              <a:t>Staff funded by CCGs but employed by PCNs</a:t>
            </a:r>
          </a:p>
          <a:p>
            <a:pPr marL="176213" lvl="1"/>
            <a:r>
              <a:rPr lang="en-GB" sz="1300" dirty="0">
                <a:solidFill>
                  <a:schemeClr val="bg1"/>
                </a:solidFill>
              </a:rPr>
              <a:t>Only the FTE associated with patient facing/first contact time should be included in the baseline.</a:t>
            </a:r>
          </a:p>
          <a:p>
            <a:pPr marL="228600" indent="-228600">
              <a:buAutoNum type="arabicPeriod"/>
            </a:pPr>
            <a:r>
              <a:rPr lang="en-GB" sz="1300" dirty="0">
                <a:solidFill>
                  <a:schemeClr val="bg1"/>
                </a:solidFill>
              </a:rPr>
              <a:t>Where CCGs currently fund staff working across practices indirectly via a commissioned service, they should calculate the appropriate FTE associated with the service and include them in the CCG baseline.  </a:t>
            </a:r>
          </a:p>
          <a:p>
            <a:pPr marL="228600" indent="-228600">
              <a:buFontTx/>
              <a:buAutoNum type="arabicPeriod"/>
            </a:pPr>
            <a:r>
              <a:rPr lang="en-GB" sz="1300" dirty="0">
                <a:solidFill>
                  <a:schemeClr val="bg1"/>
                </a:solidFill>
              </a:rPr>
              <a:t>CCGs will be obliged to continue to fund baseline posts and will be subject to audit. </a:t>
            </a:r>
            <a:r>
              <a:rPr lang="en-GB" sz="1300" dirty="0">
                <a:solidFill>
                  <a:schemeClr val="bg1"/>
                </a:solidFill>
                <a:latin typeface="Arial" panose="020B0604020202020204" pitchFamily="34" charset="0"/>
                <a:cs typeface="Arial" panose="020B0604020202020204" pitchFamily="34" charset="0"/>
              </a:rPr>
              <a:t>All CGGs have been fully funded for GP contract costs in their primary medical services allocations. CCG baseline posts will have no bearing on PCN additionality claims.</a:t>
            </a:r>
          </a:p>
          <a:p>
            <a:pPr marL="228600" indent="-228600">
              <a:buFontTx/>
              <a:buAutoNum type="arabicPeriod"/>
            </a:pPr>
            <a:r>
              <a:rPr lang="en-GB" sz="1200" dirty="0">
                <a:solidFill>
                  <a:schemeClr val="bg1"/>
                </a:solidFill>
              </a:rPr>
              <a:t>CCGs may wish at a local level to attribute CCG baseline posts to PCNs to support transparency as to the resource available to individual PCNs. However these posts should continue to be included in the CCG baseline for reporting purposes.</a:t>
            </a:r>
          </a:p>
        </p:txBody>
      </p:sp>
    </p:spTree>
    <p:extLst>
      <p:ext uri="{BB962C8B-B14F-4D97-AF65-F5344CB8AC3E}">
        <p14:creationId xmlns:p14="http://schemas.microsoft.com/office/powerpoint/2010/main" val="10798604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0799" y="196171"/>
            <a:ext cx="7726347" cy="563108"/>
          </a:xfrm>
        </p:spPr>
        <p:txBody>
          <a:bodyPr/>
          <a:lstStyle/>
          <a:p>
            <a:r>
              <a:rPr lang="en-GB" sz="2400" dirty="0"/>
              <a:t>Establishing the baseline (2) </a:t>
            </a:r>
          </a:p>
        </p:txBody>
      </p:sp>
      <p:sp>
        <p:nvSpPr>
          <p:cNvPr id="14" name="Rectangle 13"/>
          <p:cNvSpPr/>
          <p:nvPr/>
        </p:nvSpPr>
        <p:spPr>
          <a:xfrm>
            <a:off x="417672" y="1482044"/>
            <a:ext cx="5332196" cy="392415"/>
          </a:xfrm>
          <a:prstGeom prst="rect">
            <a:avLst/>
          </a:prstGeom>
        </p:spPr>
        <p:txBody>
          <a:bodyPr vert="horz" lIns="68572" tIns="34286" rIns="68572" bIns="34286" rtlCol="0" anchor="ctr">
            <a:normAutofit/>
          </a:bodyPr>
          <a:lstStyle/>
          <a:p>
            <a:pPr fontAlgn="base">
              <a:spcBef>
                <a:spcPct val="0"/>
              </a:spcBef>
            </a:pPr>
            <a:endParaRPr lang="en-GB" sz="900" i="1" dirty="0">
              <a:solidFill>
                <a:srgbClr val="0072C6"/>
              </a:solidFill>
              <a:cs typeface="Arial"/>
            </a:endParaRPr>
          </a:p>
        </p:txBody>
      </p:sp>
      <p:sp>
        <p:nvSpPr>
          <p:cNvPr id="16" name="Rectangle 15">
            <a:extLst>
              <a:ext uri="{FF2B5EF4-FFF2-40B4-BE49-F238E27FC236}">
                <a16:creationId xmlns:a16="http://schemas.microsoft.com/office/drawing/2014/main" xmlns="" id="{675DDB40-C6BE-4C1B-93B1-3C799ED34BBC}"/>
              </a:ext>
            </a:extLst>
          </p:cNvPr>
          <p:cNvSpPr/>
          <p:nvPr/>
        </p:nvSpPr>
        <p:spPr>
          <a:xfrm>
            <a:off x="400369" y="3271232"/>
            <a:ext cx="5332196" cy="392415"/>
          </a:xfrm>
          <a:prstGeom prst="rect">
            <a:avLst/>
          </a:prstGeom>
        </p:spPr>
        <p:txBody>
          <a:bodyPr vert="horz" lIns="68572" tIns="34286" rIns="68572" bIns="34286" rtlCol="0" anchor="ctr">
            <a:normAutofit/>
          </a:bodyPr>
          <a:lstStyle/>
          <a:p>
            <a:pPr fontAlgn="base">
              <a:spcBef>
                <a:spcPct val="0"/>
              </a:spcBef>
            </a:pPr>
            <a:endParaRPr lang="en-GB" sz="900" i="1" dirty="0">
              <a:solidFill>
                <a:srgbClr val="0072C6"/>
              </a:solidFill>
              <a:cs typeface="Arial"/>
            </a:endParaRPr>
          </a:p>
        </p:txBody>
      </p:sp>
      <p:sp>
        <p:nvSpPr>
          <p:cNvPr id="21" name="Rectangle 20">
            <a:extLst>
              <a:ext uri="{FF2B5EF4-FFF2-40B4-BE49-F238E27FC236}">
                <a16:creationId xmlns:a16="http://schemas.microsoft.com/office/drawing/2014/main" xmlns="" id="{EC4F9EAF-53A1-4412-89EB-BDFC32037B64}"/>
              </a:ext>
            </a:extLst>
          </p:cNvPr>
          <p:cNvSpPr/>
          <p:nvPr/>
        </p:nvSpPr>
        <p:spPr>
          <a:xfrm>
            <a:off x="406839" y="4487834"/>
            <a:ext cx="5332196" cy="392415"/>
          </a:xfrm>
          <a:prstGeom prst="rect">
            <a:avLst/>
          </a:prstGeom>
        </p:spPr>
        <p:txBody>
          <a:bodyPr vert="horz" lIns="68572" tIns="34286" rIns="68572" bIns="34286" rtlCol="0" anchor="ctr">
            <a:normAutofit/>
          </a:bodyPr>
          <a:lstStyle/>
          <a:p>
            <a:pPr fontAlgn="base">
              <a:spcBef>
                <a:spcPct val="0"/>
              </a:spcBef>
            </a:pPr>
            <a:endParaRPr lang="en-GB" sz="900" i="1" dirty="0">
              <a:solidFill>
                <a:srgbClr val="0072C6"/>
              </a:solidFill>
              <a:cs typeface="Arial"/>
            </a:endParaRPr>
          </a:p>
        </p:txBody>
      </p:sp>
      <p:sp>
        <p:nvSpPr>
          <p:cNvPr id="15" name="TextBox 14"/>
          <p:cNvSpPr txBox="1"/>
          <p:nvPr/>
        </p:nvSpPr>
        <p:spPr>
          <a:xfrm>
            <a:off x="244814" y="1288975"/>
            <a:ext cx="8481514" cy="4893647"/>
          </a:xfrm>
          <a:prstGeom prst="rect">
            <a:avLst/>
          </a:prstGeom>
          <a:solidFill>
            <a:schemeClr val="tx2"/>
          </a:solidFill>
        </p:spPr>
        <p:txBody>
          <a:bodyPr wrap="square" rtlCol="0">
            <a:spAutoFit/>
          </a:bodyPr>
          <a:lstStyle/>
          <a:p>
            <a:r>
              <a:rPr lang="en-GB" sz="1200" dirty="0">
                <a:solidFill>
                  <a:schemeClr val="accent3">
                    <a:lumMod val="60000"/>
                    <a:lumOff val="40000"/>
                  </a:schemeClr>
                </a:solidFill>
              </a:rPr>
              <a:t>Clinical pharmacists on the national reimbursement schemes</a:t>
            </a:r>
          </a:p>
          <a:p>
            <a:r>
              <a:rPr lang="en-GB" sz="1200" dirty="0">
                <a:solidFill>
                  <a:schemeClr val="bg1"/>
                </a:solidFill>
              </a:rPr>
              <a:t>1. Clinical pharmacist posts receiving funding via the current national schemes and in post as at 31 March 2019 should be included in PCN baselines where employed by GP practices or the CCG baseline where </a:t>
            </a:r>
            <a:r>
              <a:rPr lang="en-GB" sz="1200" u="sng" dirty="0">
                <a:solidFill>
                  <a:schemeClr val="bg1"/>
                </a:solidFill>
              </a:rPr>
              <a:t>not </a:t>
            </a:r>
            <a:r>
              <a:rPr lang="en-GB" sz="1200" dirty="0">
                <a:solidFill>
                  <a:schemeClr val="bg1"/>
                </a:solidFill>
              </a:rPr>
              <a:t>employed by GP practices. (Specific rules for how these pharmacist posts can transfer to receive reimbursement via the Additional Roles Reimbursement Scheme are set out in the Network Contract DES Guidance. See slides 13 and 14 for further information).</a:t>
            </a:r>
          </a:p>
          <a:p>
            <a:endParaRPr lang="en-GB" sz="1200" dirty="0">
              <a:solidFill>
                <a:schemeClr val="bg1"/>
              </a:solidFill>
            </a:endParaRPr>
          </a:p>
          <a:p>
            <a:r>
              <a:rPr lang="en-GB" sz="1200" dirty="0">
                <a:solidFill>
                  <a:schemeClr val="accent3">
                    <a:lumMod val="60000"/>
                    <a:lumOff val="40000"/>
                  </a:schemeClr>
                </a:solidFill>
              </a:rPr>
              <a:t>LA/Voluntary sector funded posts</a:t>
            </a:r>
            <a:endParaRPr lang="en-GB" sz="1200" dirty="0">
              <a:solidFill>
                <a:schemeClr val="bg1"/>
              </a:solidFill>
            </a:endParaRPr>
          </a:p>
          <a:p>
            <a:r>
              <a:rPr lang="en-GB" sz="1200" dirty="0">
                <a:solidFill>
                  <a:schemeClr val="bg1"/>
                </a:solidFill>
              </a:rPr>
              <a:t>2. Staff in the five reimburseable roles which are established and supporting general practice/primary medical care but funded by an organisation outside the NHS - either directly or as a service - with an element of patient-facing / first contact care time in specific practices or in the wider neighbourhood/community as at 31 March 2019 (e.g. Social Prescribers funded by LAs or charitable organisations  at no cost to the NHS) should be recorded by CCGs as part of the baseline exercise but should not be included in the PCN or CCG baseline. Only the FTE associated with patient facing/first contact time should be included in the baseline.</a:t>
            </a:r>
          </a:p>
          <a:p>
            <a:pPr marL="228600" indent="-228600">
              <a:buFont typeface="+mj-lt"/>
              <a:buAutoNum type="arabicPeriod"/>
            </a:pPr>
            <a:endParaRPr lang="en-GB" sz="1200" dirty="0">
              <a:solidFill>
                <a:schemeClr val="bg1"/>
              </a:solidFill>
            </a:endParaRPr>
          </a:p>
          <a:p>
            <a:r>
              <a:rPr lang="en-GB" sz="1200" dirty="0">
                <a:solidFill>
                  <a:schemeClr val="bg1"/>
                </a:solidFill>
              </a:rPr>
              <a:t>3. CCGs will be responsible for liaising with non-NHS organisations to obtain information on the numbers of staff in this category and should work with these organisations to ensure that these roles continue to be funded.</a:t>
            </a:r>
          </a:p>
          <a:p>
            <a:endParaRPr lang="en-GB" sz="1200" dirty="0">
              <a:solidFill>
                <a:schemeClr val="bg1"/>
              </a:solidFill>
            </a:endParaRPr>
          </a:p>
          <a:p>
            <a:r>
              <a:rPr lang="en-GB" sz="1200" dirty="0">
                <a:solidFill>
                  <a:schemeClr val="accent3">
                    <a:lumMod val="40000"/>
                    <a:lumOff val="60000"/>
                  </a:schemeClr>
                </a:solidFill>
              </a:rPr>
              <a:t>Training posts  </a:t>
            </a:r>
          </a:p>
          <a:p>
            <a:r>
              <a:rPr lang="en-GB" sz="1200" dirty="0">
                <a:solidFill>
                  <a:schemeClr val="bg1"/>
                </a:solidFill>
              </a:rPr>
              <a:t>4. Any post/individual that is in a training placement should be excluded from the baseline.</a:t>
            </a:r>
          </a:p>
          <a:p>
            <a:r>
              <a:rPr lang="en-GB" sz="1200" dirty="0">
                <a:solidFill>
                  <a:schemeClr val="bg1"/>
                </a:solidFill>
              </a:rPr>
              <a:t/>
            </a:r>
            <a:br>
              <a:rPr lang="en-GB" sz="1200" dirty="0">
                <a:solidFill>
                  <a:schemeClr val="bg1"/>
                </a:solidFill>
              </a:rPr>
            </a:br>
            <a:r>
              <a:rPr lang="en-GB" sz="1200" dirty="0">
                <a:solidFill>
                  <a:schemeClr val="accent3">
                    <a:lumMod val="60000"/>
                    <a:lumOff val="40000"/>
                  </a:schemeClr>
                </a:solidFill>
              </a:rPr>
              <a:t>Pharmacy Technicians </a:t>
            </a:r>
          </a:p>
          <a:p>
            <a:pPr>
              <a:tabLst>
                <a:tab pos="176213" algn="l"/>
              </a:tabLst>
            </a:pPr>
            <a:r>
              <a:rPr lang="en-GB" sz="1200" dirty="0">
                <a:solidFill>
                  <a:schemeClr val="bg1"/>
                </a:solidFill>
              </a:rPr>
              <a:t>5. Pharmacy technicians are not one of the five reimbursable roles working in PCNs in 2019/20, but their potential future inclusion has been flagged in the contract documentation. These posts should be recorded in the CCG baseline to inform future strategy. </a:t>
            </a:r>
          </a:p>
          <a:p>
            <a:r>
              <a:rPr lang="en-GB" sz="1200" dirty="0">
                <a:solidFill>
                  <a:schemeClr val="bg1"/>
                </a:solidFill>
              </a:rPr>
              <a:t/>
            </a:r>
            <a:br>
              <a:rPr lang="en-GB" sz="1200" dirty="0">
                <a:solidFill>
                  <a:schemeClr val="bg1"/>
                </a:solidFill>
              </a:rPr>
            </a:br>
            <a:endParaRPr lang="en-GB" sz="1200" dirty="0">
              <a:solidFill>
                <a:schemeClr val="bg1"/>
              </a:solidFill>
            </a:endParaRPr>
          </a:p>
        </p:txBody>
      </p:sp>
    </p:spTree>
    <p:extLst>
      <p:ext uri="{BB962C8B-B14F-4D97-AF65-F5344CB8AC3E}">
        <p14:creationId xmlns:p14="http://schemas.microsoft.com/office/powerpoint/2010/main" val="36680527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0799" y="196171"/>
            <a:ext cx="7726347" cy="563108"/>
          </a:xfrm>
        </p:spPr>
        <p:txBody>
          <a:bodyPr/>
          <a:lstStyle/>
          <a:p>
            <a:r>
              <a:rPr lang="en-GB" sz="2400" dirty="0"/>
              <a:t>Example scenarios – Establishing the baseline</a:t>
            </a:r>
          </a:p>
        </p:txBody>
      </p:sp>
      <p:sp>
        <p:nvSpPr>
          <p:cNvPr id="14" name="Rectangle 13"/>
          <p:cNvSpPr/>
          <p:nvPr/>
        </p:nvSpPr>
        <p:spPr>
          <a:xfrm>
            <a:off x="417672" y="1482044"/>
            <a:ext cx="5332196" cy="392415"/>
          </a:xfrm>
          <a:prstGeom prst="rect">
            <a:avLst/>
          </a:prstGeom>
        </p:spPr>
        <p:txBody>
          <a:bodyPr vert="horz" lIns="68572" tIns="34286" rIns="68572" bIns="34286" rtlCol="0" anchor="ctr">
            <a:normAutofit/>
          </a:bodyPr>
          <a:lstStyle/>
          <a:p>
            <a:pPr fontAlgn="base">
              <a:spcBef>
                <a:spcPct val="0"/>
              </a:spcBef>
            </a:pPr>
            <a:endParaRPr lang="en-GB" sz="900" i="1" dirty="0">
              <a:solidFill>
                <a:srgbClr val="0072C6"/>
              </a:solidFill>
              <a:cs typeface="Arial"/>
            </a:endParaRPr>
          </a:p>
        </p:txBody>
      </p:sp>
      <p:sp>
        <p:nvSpPr>
          <p:cNvPr id="16" name="Rectangle 15">
            <a:extLst>
              <a:ext uri="{FF2B5EF4-FFF2-40B4-BE49-F238E27FC236}">
                <a16:creationId xmlns:a16="http://schemas.microsoft.com/office/drawing/2014/main" xmlns="" id="{675DDB40-C6BE-4C1B-93B1-3C799ED34BBC}"/>
              </a:ext>
            </a:extLst>
          </p:cNvPr>
          <p:cNvSpPr/>
          <p:nvPr/>
        </p:nvSpPr>
        <p:spPr>
          <a:xfrm>
            <a:off x="400369" y="2818648"/>
            <a:ext cx="5332196" cy="392415"/>
          </a:xfrm>
          <a:prstGeom prst="rect">
            <a:avLst/>
          </a:prstGeom>
        </p:spPr>
        <p:txBody>
          <a:bodyPr vert="horz" lIns="68572" tIns="34286" rIns="68572" bIns="34286" rtlCol="0" anchor="ctr">
            <a:normAutofit/>
          </a:bodyPr>
          <a:lstStyle/>
          <a:p>
            <a:pPr fontAlgn="base">
              <a:spcBef>
                <a:spcPct val="0"/>
              </a:spcBef>
            </a:pPr>
            <a:endParaRPr lang="en-GB" sz="900" i="1" dirty="0">
              <a:solidFill>
                <a:srgbClr val="0072C6"/>
              </a:solidFill>
              <a:cs typeface="Arial"/>
            </a:endParaRPr>
          </a:p>
        </p:txBody>
      </p:sp>
      <p:sp>
        <p:nvSpPr>
          <p:cNvPr id="21" name="Rectangle 20">
            <a:extLst>
              <a:ext uri="{FF2B5EF4-FFF2-40B4-BE49-F238E27FC236}">
                <a16:creationId xmlns:a16="http://schemas.microsoft.com/office/drawing/2014/main" xmlns="" id="{EC4F9EAF-53A1-4412-89EB-BDFC32037B64}"/>
              </a:ext>
            </a:extLst>
          </p:cNvPr>
          <p:cNvSpPr/>
          <p:nvPr/>
        </p:nvSpPr>
        <p:spPr>
          <a:xfrm>
            <a:off x="406839" y="4035250"/>
            <a:ext cx="5332196" cy="392415"/>
          </a:xfrm>
          <a:prstGeom prst="rect">
            <a:avLst/>
          </a:prstGeom>
        </p:spPr>
        <p:txBody>
          <a:bodyPr vert="horz" lIns="68572" tIns="34286" rIns="68572" bIns="34286" rtlCol="0" anchor="ctr">
            <a:normAutofit/>
          </a:bodyPr>
          <a:lstStyle/>
          <a:p>
            <a:pPr fontAlgn="base">
              <a:spcBef>
                <a:spcPct val="0"/>
              </a:spcBef>
            </a:pPr>
            <a:endParaRPr lang="en-GB" sz="900" i="1" dirty="0">
              <a:solidFill>
                <a:srgbClr val="0072C6"/>
              </a:solidFill>
              <a:cs typeface="Arial"/>
            </a:endParaRPr>
          </a:p>
        </p:txBody>
      </p:sp>
      <p:sp>
        <p:nvSpPr>
          <p:cNvPr id="15" name="TextBox 14"/>
          <p:cNvSpPr txBox="1"/>
          <p:nvPr/>
        </p:nvSpPr>
        <p:spPr>
          <a:xfrm>
            <a:off x="279357" y="1151258"/>
            <a:ext cx="8729142" cy="830997"/>
          </a:xfrm>
          <a:prstGeom prst="rect">
            <a:avLst/>
          </a:prstGeom>
          <a:solidFill>
            <a:schemeClr val="tx2"/>
          </a:solidFill>
        </p:spPr>
        <p:txBody>
          <a:bodyPr wrap="square" rtlCol="0">
            <a:spAutoFit/>
          </a:bodyPr>
          <a:lstStyle/>
          <a:p>
            <a:r>
              <a:rPr lang="en-GB" sz="1200" b="1" dirty="0">
                <a:solidFill>
                  <a:schemeClr val="bg1"/>
                </a:solidFill>
              </a:rPr>
              <a:t>Scenario One</a:t>
            </a:r>
          </a:p>
          <a:p>
            <a:r>
              <a:rPr lang="en-GB" sz="1200" dirty="0">
                <a:solidFill>
                  <a:schemeClr val="bg1"/>
                </a:solidFill>
              </a:rPr>
              <a:t>A social prescribing link worker is jointly funded by multiple CCGs and the STP commissions the County Council to provide the staff. The County Council sub-contracts provision of SPLWs out to a voluntary sector organisation.</a:t>
            </a:r>
          </a:p>
          <a:p>
            <a:r>
              <a:rPr lang="en-GB" sz="1200" dirty="0">
                <a:solidFill>
                  <a:srgbClr val="FFFF00"/>
                </a:solidFill>
              </a:rPr>
              <a:t>The SPLWs should be recorded in the relevant CCG baselines. </a:t>
            </a:r>
          </a:p>
        </p:txBody>
      </p:sp>
      <p:sp>
        <p:nvSpPr>
          <p:cNvPr id="8" name="TextBox 7">
            <a:extLst>
              <a:ext uri="{FF2B5EF4-FFF2-40B4-BE49-F238E27FC236}">
                <a16:creationId xmlns:a16="http://schemas.microsoft.com/office/drawing/2014/main" xmlns="" id="{D1B60454-4548-44CF-92E0-9D59C9CE9E75}"/>
              </a:ext>
            </a:extLst>
          </p:cNvPr>
          <p:cNvSpPr txBox="1"/>
          <p:nvPr/>
        </p:nvSpPr>
        <p:spPr>
          <a:xfrm>
            <a:off x="288636" y="4231457"/>
            <a:ext cx="8738421" cy="646331"/>
          </a:xfrm>
          <a:prstGeom prst="rect">
            <a:avLst/>
          </a:prstGeom>
          <a:solidFill>
            <a:schemeClr val="tx2"/>
          </a:solidFill>
        </p:spPr>
        <p:txBody>
          <a:bodyPr wrap="square" rtlCol="0">
            <a:spAutoFit/>
          </a:bodyPr>
          <a:lstStyle/>
          <a:p>
            <a:r>
              <a:rPr lang="en-GB" sz="1200" b="1" dirty="0">
                <a:solidFill>
                  <a:schemeClr val="bg1"/>
                </a:solidFill>
              </a:rPr>
              <a:t>Scenario Four</a:t>
            </a:r>
          </a:p>
          <a:p>
            <a:r>
              <a:rPr lang="en-GB" sz="1200" dirty="0">
                <a:solidFill>
                  <a:schemeClr val="bg1"/>
                </a:solidFill>
              </a:rPr>
              <a:t>A clinical pharmacist employed by a practice resigns and their contract ends on 22 March 2019. </a:t>
            </a:r>
          </a:p>
          <a:p>
            <a:r>
              <a:rPr lang="en-GB" sz="1200" dirty="0">
                <a:solidFill>
                  <a:srgbClr val="FFFF00"/>
                </a:solidFill>
              </a:rPr>
              <a:t>The post should be excluded from the PCN baseline as the baseline should only include staff in post as at 31 March 2019. </a:t>
            </a:r>
          </a:p>
        </p:txBody>
      </p:sp>
      <p:sp>
        <p:nvSpPr>
          <p:cNvPr id="9" name="TextBox 8">
            <a:extLst>
              <a:ext uri="{FF2B5EF4-FFF2-40B4-BE49-F238E27FC236}">
                <a16:creationId xmlns:a16="http://schemas.microsoft.com/office/drawing/2014/main" xmlns="" id="{2E5DD454-6D35-4901-A3B0-EBBE1C8F5684}"/>
              </a:ext>
            </a:extLst>
          </p:cNvPr>
          <p:cNvSpPr txBox="1"/>
          <p:nvPr/>
        </p:nvSpPr>
        <p:spPr>
          <a:xfrm>
            <a:off x="279357" y="4955306"/>
            <a:ext cx="8747700" cy="646331"/>
          </a:xfrm>
          <a:prstGeom prst="rect">
            <a:avLst/>
          </a:prstGeom>
          <a:solidFill>
            <a:schemeClr val="tx2"/>
          </a:solidFill>
        </p:spPr>
        <p:txBody>
          <a:bodyPr wrap="square" rtlCol="0">
            <a:spAutoFit/>
          </a:bodyPr>
          <a:lstStyle/>
          <a:p>
            <a:r>
              <a:rPr lang="en-GB" sz="1200" b="1" dirty="0">
                <a:solidFill>
                  <a:schemeClr val="bg1"/>
                </a:solidFill>
              </a:rPr>
              <a:t>Scenario Five</a:t>
            </a:r>
          </a:p>
          <a:p>
            <a:r>
              <a:rPr lang="en-GB" sz="1200" dirty="0">
                <a:solidFill>
                  <a:schemeClr val="bg1"/>
                </a:solidFill>
              </a:rPr>
              <a:t>A social prescribing link worker is funded by a CCG on a fixed-term contract ending on 31 August 2019</a:t>
            </a:r>
          </a:p>
          <a:p>
            <a:r>
              <a:rPr lang="en-GB" sz="1200" dirty="0">
                <a:solidFill>
                  <a:srgbClr val="FFFF00"/>
                </a:solidFill>
              </a:rPr>
              <a:t>The post should be included in the CCG baseline as the staff member was in post as at 31 March 2019</a:t>
            </a:r>
          </a:p>
        </p:txBody>
      </p:sp>
      <p:sp>
        <p:nvSpPr>
          <p:cNvPr id="11" name="TextBox 10">
            <a:extLst>
              <a:ext uri="{FF2B5EF4-FFF2-40B4-BE49-F238E27FC236}">
                <a16:creationId xmlns:a16="http://schemas.microsoft.com/office/drawing/2014/main" xmlns="" id="{F6584D65-10D6-4EE3-BEEE-E7C45E001DB1}"/>
              </a:ext>
            </a:extLst>
          </p:cNvPr>
          <p:cNvSpPr txBox="1"/>
          <p:nvPr/>
        </p:nvSpPr>
        <p:spPr>
          <a:xfrm>
            <a:off x="270078" y="2065610"/>
            <a:ext cx="8738421" cy="1200329"/>
          </a:xfrm>
          <a:prstGeom prst="rect">
            <a:avLst/>
          </a:prstGeom>
          <a:solidFill>
            <a:schemeClr val="tx2"/>
          </a:solidFill>
        </p:spPr>
        <p:txBody>
          <a:bodyPr wrap="square" rtlCol="0">
            <a:spAutoFit/>
          </a:bodyPr>
          <a:lstStyle/>
          <a:p>
            <a:r>
              <a:rPr lang="en-GB" sz="1200" b="1" dirty="0">
                <a:solidFill>
                  <a:schemeClr val="bg1"/>
                </a:solidFill>
              </a:rPr>
              <a:t>Scenario Two</a:t>
            </a:r>
          </a:p>
          <a:p>
            <a:r>
              <a:rPr lang="en-GB" sz="1200" dirty="0">
                <a:solidFill>
                  <a:schemeClr val="bg1"/>
                </a:solidFill>
              </a:rPr>
              <a:t>A clinical pharmacist reimbursed via the national Clinical Pharmacists in General Practice scheme and employed by a CCG was in post as at 31 March 2019 but will transfer to a PCN from 1 July 2019.</a:t>
            </a:r>
          </a:p>
          <a:p>
            <a:r>
              <a:rPr lang="en-GB" sz="1200" dirty="0">
                <a:solidFill>
                  <a:srgbClr val="FFFF00"/>
                </a:solidFill>
              </a:rPr>
              <a:t>The Clinical Pharmacist will be included in the CCG baseline but should be reported via NWRS by the PCN/practice from 1 July onwards. </a:t>
            </a:r>
          </a:p>
          <a:p>
            <a:endParaRPr lang="en-GB" sz="1200" b="1" dirty="0">
              <a:solidFill>
                <a:schemeClr val="bg1"/>
              </a:solidFill>
            </a:endParaRPr>
          </a:p>
        </p:txBody>
      </p:sp>
      <p:sp>
        <p:nvSpPr>
          <p:cNvPr id="12" name="TextBox 11">
            <a:extLst>
              <a:ext uri="{FF2B5EF4-FFF2-40B4-BE49-F238E27FC236}">
                <a16:creationId xmlns:a16="http://schemas.microsoft.com/office/drawing/2014/main" xmlns="" id="{18C49200-D627-440A-B4C4-788470972484}"/>
              </a:ext>
            </a:extLst>
          </p:cNvPr>
          <p:cNvSpPr txBox="1"/>
          <p:nvPr/>
        </p:nvSpPr>
        <p:spPr>
          <a:xfrm>
            <a:off x="279357" y="3341312"/>
            <a:ext cx="8747700" cy="830997"/>
          </a:xfrm>
          <a:prstGeom prst="rect">
            <a:avLst/>
          </a:prstGeom>
          <a:solidFill>
            <a:schemeClr val="tx2"/>
          </a:solidFill>
        </p:spPr>
        <p:txBody>
          <a:bodyPr wrap="square" rtlCol="0">
            <a:spAutoFit/>
          </a:bodyPr>
          <a:lstStyle/>
          <a:p>
            <a:r>
              <a:rPr lang="en-GB" sz="1200" b="1" dirty="0">
                <a:solidFill>
                  <a:schemeClr val="bg1"/>
                </a:solidFill>
              </a:rPr>
              <a:t>Scenario Three</a:t>
            </a:r>
          </a:p>
          <a:p>
            <a:r>
              <a:rPr lang="en-GB" sz="1200" dirty="0">
                <a:solidFill>
                  <a:schemeClr val="bg1"/>
                </a:solidFill>
              </a:rPr>
              <a:t>A CCG employed medicines optimisation pharmacist works across practices on general prescribing matters but does not undertake patient facing work.</a:t>
            </a:r>
          </a:p>
          <a:p>
            <a:r>
              <a:rPr lang="en-GB" sz="1200" dirty="0">
                <a:solidFill>
                  <a:srgbClr val="FFFF00"/>
                </a:solidFill>
              </a:rPr>
              <a:t>The pharmacist should not be included in the CCG baseline as he/she has no patient-facing element to their role.  </a:t>
            </a:r>
          </a:p>
        </p:txBody>
      </p:sp>
    </p:spTree>
    <p:extLst>
      <p:ext uri="{BB962C8B-B14F-4D97-AF65-F5344CB8AC3E}">
        <p14:creationId xmlns:p14="http://schemas.microsoft.com/office/powerpoint/2010/main" val="38423643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0799" y="196171"/>
            <a:ext cx="7726347" cy="563108"/>
          </a:xfrm>
        </p:spPr>
        <p:txBody>
          <a:bodyPr/>
          <a:lstStyle/>
          <a:p>
            <a:r>
              <a:rPr lang="en-GB" sz="2400" dirty="0"/>
              <a:t>Baseline survey</a:t>
            </a:r>
          </a:p>
        </p:txBody>
      </p:sp>
      <p:sp>
        <p:nvSpPr>
          <p:cNvPr id="14" name="Rectangle 13"/>
          <p:cNvSpPr/>
          <p:nvPr/>
        </p:nvSpPr>
        <p:spPr>
          <a:xfrm>
            <a:off x="417672" y="1482044"/>
            <a:ext cx="5332196" cy="392415"/>
          </a:xfrm>
          <a:prstGeom prst="rect">
            <a:avLst/>
          </a:prstGeom>
        </p:spPr>
        <p:txBody>
          <a:bodyPr vert="horz" lIns="68572" tIns="34286" rIns="68572" bIns="34286" rtlCol="0" anchor="ctr">
            <a:normAutofit/>
          </a:bodyPr>
          <a:lstStyle/>
          <a:p>
            <a:pPr fontAlgn="base">
              <a:spcBef>
                <a:spcPct val="0"/>
              </a:spcBef>
            </a:pPr>
            <a:endParaRPr lang="en-GB" sz="900" i="1" dirty="0">
              <a:solidFill>
                <a:srgbClr val="0072C6"/>
              </a:solidFill>
              <a:cs typeface="Arial"/>
            </a:endParaRPr>
          </a:p>
        </p:txBody>
      </p:sp>
      <p:sp>
        <p:nvSpPr>
          <p:cNvPr id="16" name="Rectangle 15">
            <a:extLst>
              <a:ext uri="{FF2B5EF4-FFF2-40B4-BE49-F238E27FC236}">
                <a16:creationId xmlns:a16="http://schemas.microsoft.com/office/drawing/2014/main" xmlns="" id="{675DDB40-C6BE-4C1B-93B1-3C799ED34BBC}"/>
              </a:ext>
            </a:extLst>
          </p:cNvPr>
          <p:cNvSpPr/>
          <p:nvPr/>
        </p:nvSpPr>
        <p:spPr>
          <a:xfrm>
            <a:off x="400369" y="3271232"/>
            <a:ext cx="5332196" cy="392415"/>
          </a:xfrm>
          <a:prstGeom prst="rect">
            <a:avLst/>
          </a:prstGeom>
        </p:spPr>
        <p:txBody>
          <a:bodyPr vert="horz" lIns="68572" tIns="34286" rIns="68572" bIns="34286" rtlCol="0" anchor="ctr">
            <a:normAutofit/>
          </a:bodyPr>
          <a:lstStyle/>
          <a:p>
            <a:pPr fontAlgn="base">
              <a:spcBef>
                <a:spcPct val="0"/>
              </a:spcBef>
            </a:pPr>
            <a:endParaRPr lang="en-GB" sz="900" i="1" dirty="0">
              <a:solidFill>
                <a:srgbClr val="0072C6"/>
              </a:solidFill>
              <a:cs typeface="Arial"/>
            </a:endParaRPr>
          </a:p>
        </p:txBody>
      </p:sp>
      <p:sp>
        <p:nvSpPr>
          <p:cNvPr id="21" name="Rectangle 20">
            <a:extLst>
              <a:ext uri="{FF2B5EF4-FFF2-40B4-BE49-F238E27FC236}">
                <a16:creationId xmlns:a16="http://schemas.microsoft.com/office/drawing/2014/main" xmlns="" id="{EC4F9EAF-53A1-4412-89EB-BDFC32037B64}"/>
              </a:ext>
            </a:extLst>
          </p:cNvPr>
          <p:cNvSpPr/>
          <p:nvPr/>
        </p:nvSpPr>
        <p:spPr>
          <a:xfrm>
            <a:off x="406839" y="4487834"/>
            <a:ext cx="5332196" cy="392415"/>
          </a:xfrm>
          <a:prstGeom prst="rect">
            <a:avLst/>
          </a:prstGeom>
        </p:spPr>
        <p:txBody>
          <a:bodyPr vert="horz" lIns="68572" tIns="34286" rIns="68572" bIns="34286" rtlCol="0" anchor="ctr">
            <a:normAutofit/>
          </a:bodyPr>
          <a:lstStyle/>
          <a:p>
            <a:pPr fontAlgn="base">
              <a:spcBef>
                <a:spcPct val="0"/>
              </a:spcBef>
            </a:pPr>
            <a:endParaRPr lang="en-GB" sz="900" i="1" dirty="0">
              <a:solidFill>
                <a:srgbClr val="0072C6"/>
              </a:solidFill>
              <a:cs typeface="Arial"/>
            </a:endParaRPr>
          </a:p>
        </p:txBody>
      </p:sp>
      <p:sp>
        <p:nvSpPr>
          <p:cNvPr id="15" name="TextBox 14"/>
          <p:cNvSpPr txBox="1"/>
          <p:nvPr/>
        </p:nvSpPr>
        <p:spPr>
          <a:xfrm>
            <a:off x="251520" y="1241098"/>
            <a:ext cx="8481514" cy="5109091"/>
          </a:xfrm>
          <a:prstGeom prst="rect">
            <a:avLst/>
          </a:prstGeom>
          <a:solidFill>
            <a:schemeClr val="tx2"/>
          </a:solidFill>
        </p:spPr>
        <p:txBody>
          <a:bodyPr wrap="square" rtlCol="0">
            <a:spAutoFit/>
          </a:bodyPr>
          <a:lstStyle/>
          <a:p>
            <a:pPr marL="400050" indent="-400050">
              <a:buFont typeface="+mj-lt"/>
              <a:buAutoNum type="romanUcPeriod"/>
            </a:pPr>
            <a:r>
              <a:rPr lang="en-GB" sz="1600" dirty="0">
                <a:solidFill>
                  <a:schemeClr val="bg1"/>
                </a:solidFill>
              </a:rPr>
              <a:t>The reporting template will collect the PCN and CCG baseline position – as at 31 March 2019 – which has been agreed between CCGs and PCNs for the five roles.</a:t>
            </a:r>
          </a:p>
          <a:p>
            <a:pPr marL="400050" indent="-400050">
              <a:buFont typeface="+mj-lt"/>
              <a:buAutoNum type="romanUcPeriod"/>
            </a:pPr>
            <a:endParaRPr lang="en-GB" sz="1600" dirty="0">
              <a:solidFill>
                <a:schemeClr val="bg1"/>
              </a:solidFill>
            </a:endParaRPr>
          </a:p>
          <a:p>
            <a:pPr marL="400050" indent="-400050">
              <a:buFont typeface="+mj-lt"/>
              <a:buAutoNum type="romanUcPeriod"/>
            </a:pPr>
            <a:r>
              <a:rPr lang="en-GB" sz="1600" dirty="0">
                <a:solidFill>
                  <a:schemeClr val="bg1"/>
                </a:solidFill>
              </a:rPr>
              <a:t>The baseline should comprise:</a:t>
            </a:r>
          </a:p>
          <a:p>
            <a:pPr marL="400050" indent="-400050">
              <a:buFont typeface="+mj-lt"/>
              <a:buAutoNum type="romanUcPeriod"/>
            </a:pPr>
            <a:endParaRPr lang="en-GB" sz="1600" dirty="0">
              <a:solidFill>
                <a:schemeClr val="bg1"/>
              </a:solidFill>
            </a:endParaRPr>
          </a:p>
          <a:p>
            <a:pPr marL="742950" lvl="1" indent="-285750">
              <a:buFont typeface="Arial" panose="020B0604020202020204" pitchFamily="34" charset="0"/>
              <a:buChar char="•"/>
            </a:pPr>
            <a:r>
              <a:rPr lang="en-GB" sz="1600" dirty="0">
                <a:solidFill>
                  <a:schemeClr val="bg1"/>
                </a:solidFill>
              </a:rPr>
              <a:t>Practice employed staff – which are recorded by practices through NHS Digital’s National Workforce Reporting System (NWRS). We will include the 31 March figures for each practice in the reporting template. The data should be validated, any changes marked in the template and the NWRS updated by practices. Please note that social prescribers were not included in the March survey, but will be included from June onwards.</a:t>
            </a:r>
          </a:p>
          <a:p>
            <a:pPr marL="742950" lvl="1" indent="-285750">
              <a:buFont typeface="Arial" panose="020B0604020202020204" pitchFamily="34" charset="0"/>
              <a:buChar char="•"/>
            </a:pPr>
            <a:r>
              <a:rPr lang="en-GB" sz="1600" dirty="0">
                <a:solidFill>
                  <a:schemeClr val="bg1"/>
                </a:solidFill>
              </a:rPr>
              <a:t>CCG funded staff working in practices (where not </a:t>
            </a:r>
            <a:r>
              <a:rPr lang="en-GB" sz="1600" i="1" dirty="0">
                <a:solidFill>
                  <a:schemeClr val="bg1"/>
                </a:solidFill>
              </a:rPr>
              <a:t>employed</a:t>
            </a:r>
            <a:r>
              <a:rPr lang="en-GB" sz="1600" dirty="0">
                <a:solidFill>
                  <a:schemeClr val="bg1"/>
                </a:solidFill>
              </a:rPr>
              <a:t> by practices and recorded in NWRS) or supporting primary medical care with a patient facing / first contact element to their role. Only the FTE associated with patient facing/first contact time should be included in the baseline.</a:t>
            </a:r>
          </a:p>
          <a:p>
            <a:endParaRPr lang="en-GB" sz="1600" dirty="0">
              <a:solidFill>
                <a:schemeClr val="bg1"/>
              </a:solidFill>
            </a:endParaRPr>
          </a:p>
          <a:p>
            <a:r>
              <a:rPr lang="en-GB" sz="1600" dirty="0">
                <a:solidFill>
                  <a:schemeClr val="bg1"/>
                </a:solidFill>
              </a:rPr>
              <a:t>III. 	The baseline survey will be distributed and returned to a central mailbox through 	NHSE regional teams</a:t>
            </a:r>
            <a:r>
              <a:rPr lang="en-GB" dirty="0">
                <a:solidFill>
                  <a:schemeClr val="bg1"/>
                </a:solidFill>
              </a:rPr>
              <a:t>.</a:t>
            </a:r>
          </a:p>
          <a:p>
            <a:pPr marL="400050" indent="-400050">
              <a:buFont typeface="+mj-lt"/>
              <a:buAutoNum type="romanUcPeriod"/>
            </a:pPr>
            <a:endParaRPr lang="en-GB" dirty="0">
              <a:solidFill>
                <a:schemeClr val="bg1"/>
              </a:solidFill>
            </a:endParaRPr>
          </a:p>
          <a:p>
            <a:endParaRPr lang="en-GB" dirty="0">
              <a:solidFill>
                <a:schemeClr val="bg1"/>
              </a:solidFill>
            </a:endParaRPr>
          </a:p>
        </p:txBody>
      </p:sp>
    </p:spTree>
    <p:extLst>
      <p:ext uri="{BB962C8B-B14F-4D97-AF65-F5344CB8AC3E}">
        <p14:creationId xmlns:p14="http://schemas.microsoft.com/office/powerpoint/2010/main" val="78013852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Office Theme">
  <a:themeElements>
    <a:clrScheme name="Custom 1">
      <a:dk1>
        <a:srgbClr val="000000"/>
      </a:dk1>
      <a:lt1>
        <a:srgbClr val="FFFFFF"/>
      </a:lt1>
      <a:dk2>
        <a:srgbClr val="005EB8"/>
      </a:dk2>
      <a:lt2>
        <a:srgbClr val="7C2855"/>
      </a:lt2>
      <a:accent1>
        <a:srgbClr val="003087"/>
      </a:accent1>
      <a:accent2>
        <a:srgbClr val="0072CE"/>
      </a:accent2>
      <a:accent3>
        <a:srgbClr val="00A9CE"/>
      </a:accent3>
      <a:accent4>
        <a:srgbClr val="41B6E6"/>
      </a:accent4>
      <a:accent5>
        <a:srgbClr val="425563"/>
      </a:accent5>
      <a:accent6>
        <a:srgbClr val="768692"/>
      </a:accent6>
      <a:hlink>
        <a:srgbClr val="7C2855"/>
      </a:hlink>
      <a:folHlink>
        <a:srgbClr val="7C2855"/>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C851484221BE741974F109C9520E26D" ma:contentTypeVersion="10" ma:contentTypeDescription="Create a new document." ma:contentTypeScope="" ma:versionID="18aeb694653318926766d87f38b5b75b">
  <xsd:schema xmlns:xsd="http://www.w3.org/2001/XMLSchema" xmlns:xs="http://www.w3.org/2001/XMLSchema" xmlns:p="http://schemas.microsoft.com/office/2006/metadata/properties" xmlns:ns2="c34441a9-60d1-4554-964e-66fde1c7266e" xmlns:ns3="75849e05-f0d2-4313-af25-172e9fff2c54" targetNamespace="http://schemas.microsoft.com/office/2006/metadata/properties" ma:root="true" ma:fieldsID="33b426d7783cfacb3a4cf5a2e88dc671" ns2:_="" ns3:_="">
    <xsd:import namespace="c34441a9-60d1-4554-964e-66fde1c7266e"/>
    <xsd:import namespace="75849e05-f0d2-4313-af25-172e9fff2c5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3:SharedWithUsers" minOccurs="0"/>
                <xsd:element ref="ns3:SharedWithDetails" minOccurs="0"/>
                <xsd:element ref="ns2:MediaServiceEventHashCode" minOccurs="0"/>
                <xsd:element ref="ns2: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441a9-60d1-4554-964e-66fde1c7266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MediaServiceLocation" ma:internalName="MediaServiceLocation"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5849e05-f0d2-4313-af25-172e9fff2c54"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B0B2573-D70F-46DA-896D-0061F458A796}">
  <ds:schemaRefs>
    <ds:schemaRef ds:uri="http://schemas.microsoft.com/sharepoint/v3/contenttype/forms"/>
  </ds:schemaRefs>
</ds:datastoreItem>
</file>

<file path=customXml/itemProps2.xml><?xml version="1.0" encoding="utf-8"?>
<ds:datastoreItem xmlns:ds="http://schemas.openxmlformats.org/officeDocument/2006/customXml" ds:itemID="{F5C4BEEC-F1D4-45EE-B4D2-7E1AF6A48B54}">
  <ds:schemaRefs>
    <ds:schemaRef ds:uri="http://purl.org/dc/terms/"/>
    <ds:schemaRef ds:uri="http://schemas.microsoft.com/office/2006/documentManagement/types"/>
    <ds:schemaRef ds:uri="http://purl.org/dc/dcmitype/"/>
    <ds:schemaRef ds:uri="75849e05-f0d2-4313-af25-172e9fff2c54"/>
    <ds:schemaRef ds:uri="c34441a9-60d1-4554-964e-66fde1c7266e"/>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6A4C71D5-E1EA-4554-A58D-5E8CE4F0E8B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441a9-60d1-4554-964e-66fde1c7266e"/>
    <ds:schemaRef ds:uri="75849e05-f0d2-4313-af25-172e9fff2c5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22333</TotalTime>
  <Words>2864</Words>
  <Application>Microsoft Office PowerPoint</Application>
  <PresentationFormat>On-screen Show (4:3)</PresentationFormat>
  <Paragraphs>187</Paragraphs>
  <Slides>15</Slides>
  <Notes>13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7" baseType="lpstr">
      <vt:lpstr>Office Theme</vt:lpstr>
      <vt:lpstr>think-cell Slide</vt:lpstr>
      <vt:lpstr>PowerPoint Presentation</vt:lpstr>
      <vt:lpstr> “The intention of the scheme is to grow additional capacity through new roles, and by doing so, help to solve the workforce shortage. It is not to fill existing vacancies or subsidise the costs of employing people who are already working in primary care, whether funded by a practice, a CCG or a local NHS provider. Reimbursement through this route will only be for demonstrably additional people (or, in future years, replacement of those additional people as a result of staff turnover). This additionality rule is also essential for demonstrating value for money for the taxpayer”.   Investment and evolution: A five-year framework for GP contract reform to implement the NHS Long Term Plan (Jan 2019)   </vt:lpstr>
      <vt:lpstr>Additional Roles Reimbursement Scheme</vt:lpstr>
      <vt:lpstr>Principles (1)</vt:lpstr>
      <vt:lpstr>Principles (2) </vt:lpstr>
      <vt:lpstr>Establishing the baseline (1) </vt:lpstr>
      <vt:lpstr>Establishing the baseline (2) </vt:lpstr>
      <vt:lpstr>Example scenarios – Establishing the baseline</vt:lpstr>
      <vt:lpstr>Baseline survey</vt:lpstr>
      <vt:lpstr>Process map </vt:lpstr>
      <vt:lpstr>Assessing additionality </vt:lpstr>
      <vt:lpstr>Example scenarios – Assessing additionality</vt:lpstr>
      <vt:lpstr>   Implications for Clinical Pharmacists on the national General Practice scheme  </vt:lpstr>
      <vt:lpstr>Assessing additionality for Clinical Pharmacists transferring from the national scheme</vt:lpstr>
      <vt:lpstr>  For more information visit www.england.nhs.uk/pcn or email england.pcn@nhs.net.    </vt:lpstr>
    </vt:vector>
  </TitlesOfParts>
  <Company>Smith &amp; Milton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Kevin O'Brien</dc:creator>
  <cp:keywords>powerpoint template</cp:keywords>
  <cp:lastModifiedBy>Lisa</cp:lastModifiedBy>
  <cp:revision>750</cp:revision>
  <cp:lastPrinted>2019-05-29T14:54:12Z</cp:lastPrinted>
  <dcterms:created xsi:type="dcterms:W3CDTF">2014-04-08T10:27:44Z</dcterms:created>
  <dcterms:modified xsi:type="dcterms:W3CDTF">2019-06-13T08:54:00Z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0x010100CC851484221BE741974F109C9520E26D</vt:lpwstr>
  </property>
  <property fmtid="{D5CDD505-2E9C-101B-9397-08002B2CF9AE}" pid="3" name="_dlc_DocIdItemGuid">
    <vt:lpwstr>d6ba94d6-7b92-4ceb-a362-d5d386408ca3</vt:lpwstr>
  </property>
  <property fmtid="{D5CDD505-2E9C-101B-9397-08002B2CF9AE}" pid="4" name="TaxKeyword">
    <vt:lpwstr>2164;#powerpoint template|7856e9ed-4ffd-42b3-a2c4-c807c79d267a</vt:lpwstr>
  </property>
</Properties>
</file>